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911D-8EC4-44B7-9FC3-BD00D54AE694}" type="datetimeFigureOut">
              <a:rPr lang="fr-CH" smtClean="0"/>
              <a:pPr/>
              <a:t>27.10.2016</a:t>
            </a:fld>
            <a:endParaRPr lang="fr-CH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D51B4A4-935F-41A4-9B9B-700114C75B42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911D-8EC4-44B7-9FC3-BD00D54AE694}" type="datetimeFigureOut">
              <a:rPr lang="fr-CH" smtClean="0"/>
              <a:pPr/>
              <a:t>27.10.2016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B4A4-935F-41A4-9B9B-700114C75B42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911D-8EC4-44B7-9FC3-BD00D54AE694}" type="datetimeFigureOut">
              <a:rPr lang="fr-CH" smtClean="0"/>
              <a:pPr/>
              <a:t>27.10.2016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B4A4-935F-41A4-9B9B-700114C75B42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911D-8EC4-44B7-9FC3-BD00D54AE694}" type="datetimeFigureOut">
              <a:rPr lang="fr-CH" smtClean="0"/>
              <a:pPr/>
              <a:t>27.10.2016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B4A4-935F-41A4-9B9B-700114C75B42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911D-8EC4-44B7-9FC3-BD00D54AE694}" type="datetimeFigureOut">
              <a:rPr lang="fr-CH" smtClean="0"/>
              <a:pPr/>
              <a:t>27.10.2016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D51B4A4-935F-41A4-9B9B-700114C75B42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911D-8EC4-44B7-9FC3-BD00D54AE694}" type="datetimeFigureOut">
              <a:rPr lang="fr-CH" smtClean="0"/>
              <a:pPr/>
              <a:t>27.10.2016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B4A4-935F-41A4-9B9B-700114C75B42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911D-8EC4-44B7-9FC3-BD00D54AE694}" type="datetimeFigureOut">
              <a:rPr lang="fr-CH" smtClean="0"/>
              <a:pPr/>
              <a:t>27.10.2016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B4A4-935F-41A4-9B9B-700114C75B42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911D-8EC4-44B7-9FC3-BD00D54AE694}" type="datetimeFigureOut">
              <a:rPr lang="fr-CH" smtClean="0"/>
              <a:pPr/>
              <a:t>27.10.2016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B4A4-935F-41A4-9B9B-700114C75B42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911D-8EC4-44B7-9FC3-BD00D54AE694}" type="datetimeFigureOut">
              <a:rPr lang="fr-CH" smtClean="0"/>
              <a:pPr/>
              <a:t>27.10.2016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B4A4-935F-41A4-9B9B-700114C75B42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911D-8EC4-44B7-9FC3-BD00D54AE694}" type="datetimeFigureOut">
              <a:rPr lang="fr-CH" smtClean="0"/>
              <a:pPr/>
              <a:t>27.10.2016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B4A4-935F-41A4-9B9B-700114C75B42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911D-8EC4-44B7-9FC3-BD00D54AE694}" type="datetimeFigureOut">
              <a:rPr lang="fr-CH" smtClean="0"/>
              <a:pPr/>
              <a:t>27.10.2016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D51B4A4-935F-41A4-9B9B-700114C75B42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196911D-8EC4-44B7-9FC3-BD00D54AE694}" type="datetimeFigureOut">
              <a:rPr lang="fr-CH" smtClean="0"/>
              <a:pPr/>
              <a:t>27.10.2016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CH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D51B4A4-935F-41A4-9B9B-700114C75B42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i="1" dirty="0" smtClean="0"/>
              <a:t>Dossier 3</a:t>
            </a:r>
            <a:endParaRPr lang="fr-CH" i="1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b="1" dirty="0" smtClean="0"/>
              <a:t>Les pronoms démonstratifs</a:t>
            </a:r>
            <a:endParaRPr lang="fr-CH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r-CH" sz="2800" b="1" dirty="0" smtClean="0">
                <a:latin typeface="Lucida Sans Unicode" pitchFamily="34" charset="0"/>
              </a:rPr>
              <a:t>           </a:t>
            </a:r>
            <a:r>
              <a:rPr lang="fr-CH" sz="2800" b="1" i="1" dirty="0" smtClean="0">
                <a:latin typeface="Lucida Sans Unicode" pitchFamily="34" charset="0"/>
              </a:rPr>
              <a:t>Les pronoms démonstratifs</a:t>
            </a:r>
            <a:r>
              <a:rPr lang="fr-CH" sz="2800" b="1" dirty="0" smtClean="0">
                <a:latin typeface="Lucida Sans Unicode" pitchFamily="34" charset="0"/>
              </a:rPr>
              <a:t/>
            </a:r>
            <a:br>
              <a:rPr lang="fr-CH" sz="2800" b="1" dirty="0" smtClean="0">
                <a:latin typeface="Lucida Sans Unicode" pitchFamily="34" charset="0"/>
              </a:rPr>
            </a:br>
            <a:endParaRPr lang="fr-CH" sz="2800" dirty="0" smtClean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7549622"/>
              </p:ext>
            </p:extLst>
          </p:nvPr>
        </p:nvGraphicFramePr>
        <p:xfrm>
          <a:off x="539552" y="1628800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53572">
                <a:tc>
                  <a:txBody>
                    <a:bodyPr/>
                    <a:lstStyle/>
                    <a:p>
                      <a:endParaRPr lang="fr-CH" sz="2400" dirty="0" smtClean="0"/>
                    </a:p>
                    <a:p>
                      <a:endParaRPr lang="fr-CH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2400" dirty="0" smtClean="0"/>
                        <a:t>       masculin</a:t>
                      </a:r>
                      <a:endParaRPr lang="fr-C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2400" dirty="0" smtClean="0"/>
                        <a:t>            féminin</a:t>
                      </a:r>
                      <a:endParaRPr lang="fr-CH" sz="2400" dirty="0"/>
                    </a:p>
                  </a:txBody>
                  <a:tcPr/>
                </a:tc>
              </a:tr>
              <a:tr h="1423414">
                <a:tc>
                  <a:txBody>
                    <a:bodyPr/>
                    <a:lstStyle/>
                    <a:p>
                      <a:r>
                        <a:rPr lang="ru-RU" sz="2400" baseline="0" dirty="0" smtClean="0"/>
                        <a:t>            </a:t>
                      </a:r>
                      <a:endParaRPr lang="fr-CH" sz="2400" baseline="0" dirty="0" smtClean="0"/>
                    </a:p>
                    <a:p>
                      <a:r>
                        <a:rPr lang="fr-CH" sz="2400" baseline="0" dirty="0" smtClean="0"/>
                        <a:t>        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fr-CH" sz="2400" b="1" baseline="0" dirty="0" smtClean="0">
                          <a:solidFill>
                            <a:schemeClr val="tx2"/>
                          </a:solidFill>
                        </a:rPr>
                        <a:t>S</a:t>
                      </a:r>
                      <a:r>
                        <a:rPr lang="fr-CH" sz="2400" b="1" dirty="0" smtClean="0">
                          <a:solidFill>
                            <a:schemeClr val="tx2"/>
                          </a:solidFill>
                        </a:rPr>
                        <a:t>ingulier</a:t>
                      </a:r>
                      <a:endParaRPr lang="ru-RU" sz="2400" b="1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fr-CH" sz="2400" dirty="0" smtClean="0"/>
                    </a:p>
                    <a:p>
                      <a:endParaRPr lang="fr-C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2400" dirty="0" smtClean="0"/>
                        <a:t>       </a:t>
                      </a:r>
                    </a:p>
                    <a:p>
                      <a:r>
                        <a:rPr lang="fr-CH" sz="2400" baseline="0" dirty="0" smtClean="0"/>
                        <a:t>     </a:t>
                      </a:r>
                      <a:r>
                        <a:rPr lang="fr-CH" sz="2400" baseline="0" dirty="0" smtClean="0"/>
                        <a:t>       </a:t>
                      </a:r>
                      <a:r>
                        <a:rPr lang="fr-CH" sz="2400" dirty="0" smtClean="0"/>
                        <a:t> </a:t>
                      </a:r>
                      <a:r>
                        <a:rPr lang="fr-CH" sz="2400" b="1" dirty="0" smtClean="0">
                          <a:solidFill>
                            <a:srgbClr val="FF0000"/>
                          </a:solidFill>
                        </a:rPr>
                        <a:t>celui</a:t>
                      </a:r>
                      <a:r>
                        <a:rPr lang="fr-CH" sz="2400" b="0" baseline="0" dirty="0" smtClean="0">
                          <a:solidFill>
                            <a:schemeClr val="dk1"/>
                          </a:solidFill>
                        </a:rPr>
                        <a:t>  </a:t>
                      </a:r>
                    </a:p>
                    <a:p>
                      <a:r>
                        <a:rPr lang="fr-CH" sz="2400" b="0" baseline="0" dirty="0" smtClean="0">
                          <a:solidFill>
                            <a:schemeClr val="dk1"/>
                          </a:solidFill>
                        </a:rPr>
                        <a:t>     </a:t>
                      </a:r>
                      <a:endParaRPr lang="fr-C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2400" baseline="0" dirty="0" smtClean="0"/>
                        <a:t>       </a:t>
                      </a:r>
                    </a:p>
                    <a:p>
                      <a:r>
                        <a:rPr lang="fr-CH" sz="2400" baseline="0" dirty="0" smtClean="0"/>
                        <a:t>         </a:t>
                      </a:r>
                      <a:r>
                        <a:rPr lang="fr-CH" sz="2400" baseline="0" dirty="0" smtClean="0"/>
                        <a:t>   </a:t>
                      </a:r>
                      <a:r>
                        <a:rPr lang="fr-CH" sz="2400" b="1" baseline="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fr-CH" sz="2400" b="1" dirty="0" smtClean="0">
                          <a:solidFill>
                            <a:srgbClr val="FF0000"/>
                          </a:solidFill>
                        </a:rPr>
                        <a:t>elle</a:t>
                      </a:r>
                      <a:r>
                        <a:rPr lang="fr-CH" sz="2400" b="0" baseline="0" dirty="0" smtClean="0">
                          <a:solidFill>
                            <a:schemeClr val="dk1"/>
                          </a:solidFill>
                        </a:rPr>
                        <a:t>   </a:t>
                      </a:r>
                    </a:p>
                    <a:p>
                      <a:r>
                        <a:rPr lang="fr-CH" sz="2400" b="0" baseline="0" dirty="0" smtClean="0">
                          <a:solidFill>
                            <a:schemeClr val="dk1"/>
                          </a:solidFill>
                        </a:rPr>
                        <a:t>        </a:t>
                      </a:r>
                      <a:r>
                        <a:rPr lang="fr-CH" sz="2400" b="0" baseline="0" dirty="0" smtClean="0">
                          <a:solidFill>
                            <a:schemeClr val="dk1"/>
                          </a:solidFill>
                        </a:rPr>
                        <a:t> </a:t>
                      </a:r>
                      <a:endParaRPr lang="fr-CH" sz="2400" dirty="0"/>
                    </a:p>
                  </a:txBody>
                  <a:tcPr/>
                </a:tc>
              </a:tr>
              <a:tr h="1423414">
                <a:tc>
                  <a:txBody>
                    <a:bodyPr/>
                    <a:lstStyle/>
                    <a:p>
                      <a:r>
                        <a:rPr lang="fr-CH" sz="2400" dirty="0" smtClean="0"/>
                        <a:t>           </a:t>
                      </a:r>
                    </a:p>
                    <a:p>
                      <a:r>
                        <a:rPr lang="fr-CH" sz="2400" dirty="0" smtClean="0"/>
                        <a:t>          </a:t>
                      </a:r>
                      <a:r>
                        <a:rPr lang="fr-CH" sz="2400" b="1" dirty="0" smtClean="0">
                          <a:solidFill>
                            <a:schemeClr val="tx2"/>
                          </a:solidFill>
                        </a:rPr>
                        <a:t>Pluriel</a:t>
                      </a:r>
                      <a:endParaRPr lang="ru-RU" sz="2400" b="1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fr-CH" sz="2400" dirty="0" smtClean="0"/>
                    </a:p>
                    <a:p>
                      <a:endParaRPr lang="fr-C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2400" baseline="0" dirty="0" smtClean="0"/>
                        <a:t>            </a:t>
                      </a:r>
                    </a:p>
                    <a:p>
                      <a:r>
                        <a:rPr lang="fr-CH" sz="2400" b="1" baseline="0" dirty="0" smtClean="0">
                          <a:solidFill>
                            <a:srgbClr val="FF0000"/>
                          </a:solidFill>
                        </a:rPr>
                        <a:t>      </a:t>
                      </a:r>
                      <a:r>
                        <a:rPr lang="fr-CH" sz="2400" b="1" baseline="0" dirty="0" smtClean="0">
                          <a:solidFill>
                            <a:srgbClr val="FF0000"/>
                          </a:solidFill>
                        </a:rPr>
                        <a:t>       c</a:t>
                      </a:r>
                      <a:r>
                        <a:rPr lang="fr-CH" sz="2400" b="1" dirty="0" smtClean="0">
                          <a:solidFill>
                            <a:srgbClr val="FF0000"/>
                          </a:solidFill>
                        </a:rPr>
                        <a:t>eux</a:t>
                      </a:r>
                      <a:r>
                        <a:rPr lang="fr-CH" sz="2400" b="0" baseline="0" dirty="0" smtClean="0">
                          <a:solidFill>
                            <a:schemeClr val="dk1"/>
                          </a:solidFill>
                        </a:rPr>
                        <a:t>  </a:t>
                      </a:r>
                      <a:endParaRPr lang="fr-CH" sz="2400" b="0" baseline="0" dirty="0" smtClean="0">
                        <a:solidFill>
                          <a:schemeClr val="dk1"/>
                        </a:solidFill>
                      </a:endParaRPr>
                    </a:p>
                    <a:p>
                      <a:r>
                        <a:rPr lang="fr-CH" sz="2400" b="0" baseline="0" dirty="0" smtClean="0">
                          <a:solidFill>
                            <a:schemeClr val="dk1"/>
                          </a:solidFill>
                        </a:rPr>
                        <a:t>   </a:t>
                      </a:r>
                      <a:r>
                        <a:rPr lang="fr-CH" sz="2400" b="0" baseline="0" dirty="0" smtClean="0">
                          <a:solidFill>
                            <a:schemeClr val="dk1"/>
                          </a:solidFill>
                        </a:rPr>
                        <a:t> </a:t>
                      </a:r>
                      <a:endParaRPr lang="fr-C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2400" baseline="0" dirty="0" smtClean="0"/>
                        <a:t>        </a:t>
                      </a:r>
                    </a:p>
                    <a:p>
                      <a:r>
                        <a:rPr lang="fr-CH" sz="2400" baseline="0" smtClean="0"/>
                        <a:t>     </a:t>
                      </a:r>
                      <a:r>
                        <a:rPr lang="fr-CH" sz="2400" baseline="0" smtClean="0"/>
                        <a:t>      </a:t>
                      </a:r>
                      <a:r>
                        <a:rPr lang="fr-CH" sz="2400" b="1" baseline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fr-CH" sz="2400" b="1" smtClean="0">
                          <a:solidFill>
                            <a:srgbClr val="FF0000"/>
                          </a:solidFill>
                        </a:rPr>
                        <a:t>elles</a:t>
                      </a:r>
                      <a:r>
                        <a:rPr lang="fr-CH" sz="2400" b="0" baseline="0" smtClean="0">
                          <a:solidFill>
                            <a:schemeClr val="dk1"/>
                          </a:solidFill>
                        </a:rPr>
                        <a:t>  </a:t>
                      </a:r>
                      <a:endParaRPr lang="fr-CH" sz="2400" b="0" baseline="0" dirty="0" smtClean="0">
                        <a:solidFill>
                          <a:schemeClr val="dk1"/>
                        </a:solidFill>
                      </a:endParaRPr>
                    </a:p>
                    <a:p>
                      <a:r>
                        <a:rPr lang="fr-CH" sz="2400" b="0" baseline="0" dirty="0" smtClean="0">
                          <a:solidFill>
                            <a:schemeClr val="dk1"/>
                          </a:solidFill>
                        </a:rPr>
                        <a:t>    </a:t>
                      </a:r>
                      <a:endParaRPr lang="fr-CH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467544" y="5949280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fr-CH" sz="2000" dirty="0" smtClean="0"/>
              <a:t> - Tu connais </a:t>
            </a:r>
            <a:r>
              <a:rPr lang="fr-CH" sz="2000" b="1" i="1" dirty="0" smtClean="0">
                <a:solidFill>
                  <a:srgbClr val="FF0000"/>
                </a:solidFill>
              </a:rPr>
              <a:t>cet homme</a:t>
            </a:r>
            <a:r>
              <a:rPr lang="fr-CH" sz="2000" dirty="0" smtClean="0"/>
              <a:t>? – </a:t>
            </a:r>
            <a:r>
              <a:rPr lang="fr-CH" sz="2000" b="1" i="1" dirty="0" smtClean="0">
                <a:solidFill>
                  <a:srgbClr val="FF0000"/>
                </a:solidFill>
              </a:rPr>
              <a:t>Celui </a:t>
            </a:r>
            <a:r>
              <a:rPr lang="fr-CH" sz="2000" dirty="0" smtClean="0"/>
              <a:t>qui est assis près de la porte?</a:t>
            </a:r>
          </a:p>
          <a:p>
            <a:pPr>
              <a:buFont typeface="Wingdings 2" pitchFamily="18" charset="2"/>
              <a:buNone/>
            </a:pPr>
            <a:r>
              <a:rPr lang="fr-CH" sz="2000" dirty="0" smtClean="0"/>
              <a:t>                                              (</a:t>
            </a:r>
            <a:r>
              <a:rPr lang="fr-CH" sz="2000" b="1" i="1" dirty="0" smtClean="0">
                <a:solidFill>
                  <a:srgbClr val="FF0000"/>
                </a:solidFill>
              </a:rPr>
              <a:t>celui</a:t>
            </a:r>
            <a:r>
              <a:rPr lang="fr-CH" sz="2000" dirty="0" smtClean="0"/>
              <a:t> </a:t>
            </a:r>
            <a:r>
              <a:rPr lang="fr-CH" sz="2000" i="1" dirty="0" smtClean="0"/>
              <a:t>= cet homme)</a:t>
            </a:r>
            <a:endParaRPr lang="fr-CH" sz="2000" i="1" dirty="0"/>
          </a:p>
        </p:txBody>
      </p:sp>
      <p:sp>
        <p:nvSpPr>
          <p:cNvPr id="9" name="ZoneTexte 8"/>
          <p:cNvSpPr txBox="1"/>
          <p:nvPr/>
        </p:nvSpPr>
        <p:spPr>
          <a:xfrm>
            <a:off x="575048" y="692696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 </a:t>
            </a:r>
            <a:r>
              <a:rPr lang="en-US" sz="2000" b="1" i="1" dirty="0"/>
              <a:t>demonstrative pronoun </a:t>
            </a:r>
            <a:r>
              <a:rPr lang="en-US" sz="2000" dirty="0"/>
              <a:t>replaces a demonstrative adjective </a:t>
            </a:r>
            <a:r>
              <a:rPr lang="en-US" sz="2000" dirty="0" smtClean="0"/>
              <a:t>with a </a:t>
            </a:r>
            <a:r>
              <a:rPr lang="en-US" sz="2000" dirty="0"/>
              <a:t>noun. </a:t>
            </a:r>
            <a:endParaRPr lang="en-US" sz="2000" dirty="0" smtClean="0"/>
          </a:p>
          <a:p>
            <a:r>
              <a:rPr lang="en-US" sz="2000" dirty="0" smtClean="0"/>
              <a:t>It </a:t>
            </a:r>
            <a:r>
              <a:rPr lang="en-US" sz="2000" dirty="0"/>
              <a:t>agrees in </a:t>
            </a:r>
            <a:r>
              <a:rPr lang="en-US" sz="2000" dirty="0" smtClean="0"/>
              <a:t>gender and </a:t>
            </a:r>
            <a:r>
              <a:rPr lang="en-US" sz="2000" dirty="0"/>
              <a:t>number with the noun it replaces.</a:t>
            </a:r>
            <a:endParaRPr lang="fr-CH" sz="20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8496944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In a sentence, it can be the subject or object of the verb and be followed</a:t>
            </a:r>
          </a:p>
          <a:p>
            <a:pPr>
              <a:buNone/>
            </a:pPr>
            <a:r>
              <a:rPr lang="en-US" sz="2000" dirty="0" smtClean="0"/>
              <a:t>by </a:t>
            </a:r>
            <a:r>
              <a:rPr lang="en-US" sz="2000" i="1" dirty="0" err="1" smtClean="0"/>
              <a:t>que</a:t>
            </a:r>
            <a:r>
              <a:rPr lang="en-US" sz="2000" i="1" dirty="0" smtClean="0"/>
              <a:t>, qui, de, </a:t>
            </a:r>
            <a:r>
              <a:rPr lang="en-US" sz="2000" dirty="0" smtClean="0"/>
              <a:t>or another prepositional phrase.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ru-RU" sz="2000" dirty="0" smtClean="0"/>
              <a:t>1. </a:t>
            </a:r>
            <a:r>
              <a:rPr lang="en-US" sz="2000" b="1" dirty="0" err="1" smtClean="0"/>
              <a:t>Cette</a:t>
            </a:r>
            <a:r>
              <a:rPr lang="en-US" sz="2000" b="1" dirty="0" smtClean="0"/>
              <a:t> dame </a:t>
            </a:r>
            <a:r>
              <a:rPr lang="en-US" sz="2000" b="1" dirty="0" err="1" smtClean="0"/>
              <a:t>est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celle</a:t>
            </a:r>
            <a:r>
              <a:rPr lang="en-US" sz="2000" b="1" dirty="0" smtClean="0"/>
              <a:t> qui </a:t>
            </a:r>
            <a:r>
              <a:rPr lang="en-US" sz="2000" b="1" dirty="0" err="1" smtClean="0"/>
              <a:t>habitait</a:t>
            </a:r>
            <a:r>
              <a:rPr lang="en-US" sz="2000" b="1" dirty="0" smtClean="0"/>
              <a:t> à </a:t>
            </a:r>
            <a:r>
              <a:rPr lang="en-US" sz="2000" b="1" dirty="0" err="1" smtClean="0"/>
              <a:t>côté</a:t>
            </a:r>
            <a:r>
              <a:rPr lang="en-US" sz="2000" b="1" dirty="0" smtClean="0"/>
              <a:t>.</a:t>
            </a:r>
          </a:p>
          <a:p>
            <a:pPr>
              <a:buNone/>
            </a:pPr>
            <a:r>
              <a:rPr lang="en-US" sz="2000" dirty="0" smtClean="0"/>
              <a:t>                       </a:t>
            </a:r>
            <a:r>
              <a:rPr lang="en-US" sz="2000" i="1" dirty="0" smtClean="0"/>
              <a:t>That woman is the one who used to live next door.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   2.  - A qui </a:t>
            </a:r>
            <a:r>
              <a:rPr lang="en-US" sz="2000" b="1" dirty="0" err="1" smtClean="0"/>
              <a:t>est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téléphone</a:t>
            </a:r>
            <a:r>
              <a:rPr lang="en-US" sz="2000" b="1" dirty="0" smtClean="0"/>
              <a:t> ? – </a:t>
            </a:r>
            <a:r>
              <a:rPr lang="en-US" sz="2000" b="1" dirty="0" err="1" smtClean="0"/>
              <a:t>C’est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celui</a:t>
            </a:r>
            <a:r>
              <a:rPr lang="en-US" sz="2000" b="1" dirty="0" smtClean="0"/>
              <a:t> de Juliette ?</a:t>
            </a:r>
          </a:p>
          <a:p>
            <a:pPr>
              <a:buNone/>
            </a:pPr>
            <a:r>
              <a:rPr lang="en-US" sz="2000" dirty="0" smtClean="0"/>
              <a:t>                                   </a:t>
            </a:r>
            <a:r>
              <a:rPr lang="en-US" sz="2000" i="1" dirty="0" smtClean="0"/>
              <a:t>- Whose phone is it ? – Is it Juliette’s ?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b="1" dirty="0" smtClean="0"/>
              <a:t> 3. </a:t>
            </a:r>
            <a:r>
              <a:rPr lang="en-US" sz="2000" b="1" dirty="0" err="1" smtClean="0"/>
              <a:t>C’est</a:t>
            </a:r>
            <a:r>
              <a:rPr lang="en-US" sz="2000" b="1" dirty="0" smtClean="0"/>
              <a:t> mon pays. </a:t>
            </a:r>
            <a:r>
              <a:rPr lang="en-US" sz="2000" b="1" dirty="0" err="1" smtClean="0"/>
              <a:t>Donc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c’est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celui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dont</a:t>
            </a:r>
            <a:r>
              <a:rPr lang="en-US" sz="2000" b="1" dirty="0" smtClean="0"/>
              <a:t> je </a:t>
            </a:r>
            <a:r>
              <a:rPr lang="en-US" sz="2000" b="1" dirty="0" err="1" smtClean="0"/>
              <a:t>suis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fier</a:t>
            </a:r>
            <a:r>
              <a:rPr lang="en-US" sz="2000" b="1" dirty="0" smtClean="0"/>
              <a:t>.</a:t>
            </a:r>
          </a:p>
          <a:p>
            <a:pPr>
              <a:buNone/>
            </a:pPr>
            <a:endParaRPr lang="en-US" sz="2000" b="1" dirty="0"/>
          </a:p>
          <a:p>
            <a:pPr>
              <a:buNone/>
            </a:pPr>
            <a:r>
              <a:rPr lang="en-US" sz="2000" b="1" dirty="0" smtClean="0"/>
              <a:t>  </a:t>
            </a:r>
          </a:p>
          <a:p>
            <a:pPr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4. </a:t>
            </a:r>
            <a:r>
              <a:rPr lang="en-US" sz="2000" b="1" dirty="0" err="1" smtClean="0"/>
              <a:t>Quelle</a:t>
            </a:r>
            <a:r>
              <a:rPr lang="en-US" sz="2000" b="1" dirty="0" smtClean="0"/>
              <a:t> robe </a:t>
            </a:r>
            <a:r>
              <a:rPr lang="en-US" sz="2000" b="1" dirty="0" err="1" smtClean="0"/>
              <a:t>préfères-tu</a:t>
            </a:r>
            <a:r>
              <a:rPr lang="en-US" sz="2000" b="1" dirty="0" smtClean="0"/>
              <a:t> ? Celle-ci </a:t>
            </a:r>
            <a:r>
              <a:rPr lang="en-US" sz="2000" b="1" dirty="0" err="1" smtClean="0"/>
              <a:t>ou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celle-là</a:t>
            </a:r>
            <a:r>
              <a:rPr lang="en-US" sz="2000" b="1" dirty="0" smtClean="0"/>
              <a:t> ?</a:t>
            </a:r>
          </a:p>
          <a:p>
            <a:pPr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</TotalTime>
  <Words>192</Words>
  <Application>Microsoft Office PowerPoint</Application>
  <PresentationFormat>Affichage à l'écran (4:3)</PresentationFormat>
  <Paragraphs>39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Cambria</vt:lpstr>
      <vt:lpstr>Franklin Gothic Book</vt:lpstr>
      <vt:lpstr>Lucida Sans Unicode</vt:lpstr>
      <vt:lpstr>Perpetua</vt:lpstr>
      <vt:lpstr>Wingdings 2</vt:lpstr>
      <vt:lpstr>Capitaux</vt:lpstr>
      <vt:lpstr>Les pronoms démonstratifs</vt:lpstr>
      <vt:lpstr>           Les pronoms démonstratifs 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pronoms démonstratifs</dc:title>
  <dc:creator>Savioz Olga</dc:creator>
  <cp:lastModifiedBy>Olga Savioz</cp:lastModifiedBy>
  <cp:revision>19</cp:revision>
  <dcterms:created xsi:type="dcterms:W3CDTF">2015-05-24T20:40:56Z</dcterms:created>
  <dcterms:modified xsi:type="dcterms:W3CDTF">2016-10-27T16:46:43Z</dcterms:modified>
</cp:coreProperties>
</file>