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57" r:id="rId4"/>
    <p:sldId id="258" r:id="rId5"/>
    <p:sldId id="256" r:id="rId6"/>
    <p:sldId id="259" r:id="rId7"/>
    <p:sldId id="260" r:id="rId8"/>
    <p:sldId id="265" r:id="rId9"/>
    <p:sldId id="264" r:id="rId10"/>
    <p:sldId id="266" r:id="rId11"/>
    <p:sldId id="267" r:id="rId12"/>
    <p:sldId id="269" r:id="rId13"/>
    <p:sldId id="268" r:id="rId14"/>
    <p:sldId id="261"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09/03/2017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09/03/2017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09/03/2017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09/03/2017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09/03/2017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09/03/2017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09/03/2017</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09/03/2017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09/03/2017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09/03/2017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09/03/2017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09/03/2017</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gouvernement.fr/composition-du-gouvernemen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gouvernement.fr/decouvrir-le-gouvernement-et-les-institutions" TargetMode="External"/><Relationship Id="rId2" Type="http://schemas.openxmlformats.org/officeDocument/2006/relationships/hyperlink" Target="http://www.gouvernement.fr/pour-les-6-10-an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ducation.francetv.fr/matiere/actualite/cp/video/a-quoi-ca-sert-un-president-de-la-republique-1-jour-1-question"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education.francetv.fr/matiere/actualite/cp/video/a-quoi-ca-sert-un-president-de-la-republique-1-jour-1-question"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1800" dirty="0"/>
              <a:t>http://education.francetv.fr/matiere/actualite/ce1/video/c-est-quoi-la-democratie-1-jour-1-question</a:t>
            </a:r>
            <a:br>
              <a:rPr lang="fr-FR" sz="1800" dirty="0"/>
            </a:br>
            <a:r>
              <a:rPr lang="fr-FR" sz="1800" b="1" dirty="0" smtClean="0"/>
              <a:t>C'est </a:t>
            </a:r>
            <a:r>
              <a:rPr lang="fr-FR" sz="1800" b="1" dirty="0"/>
              <a:t>quoi, la démocratie ?</a:t>
            </a:r>
            <a:r>
              <a:rPr lang="fr-FR" sz="1800" dirty="0"/>
              <a:t/>
            </a:r>
            <a:br>
              <a:rPr lang="fr-FR" sz="1800" dirty="0"/>
            </a:br>
            <a:endParaRPr lang="fr-FR" sz="1800" dirty="0"/>
          </a:p>
        </p:txBody>
      </p:sp>
      <p:sp>
        <p:nvSpPr>
          <p:cNvPr id="3" name="Espace réservé du contenu 2"/>
          <p:cNvSpPr>
            <a:spLocks noGrp="1"/>
          </p:cNvSpPr>
          <p:nvPr>
            <p:ph idx="1"/>
          </p:nvPr>
        </p:nvSpPr>
        <p:spPr/>
        <p:txBody>
          <a:bodyPr>
            <a:normAutofit fontScale="25000" lnSpcReduction="20000"/>
          </a:bodyPr>
          <a:lstStyle/>
          <a:p>
            <a:pPr marL="0" indent="0">
              <a:buNone/>
            </a:pPr>
            <a:r>
              <a:rPr lang="fr-FR" dirty="0"/>
              <a:t/>
            </a:r>
            <a:br>
              <a:rPr lang="fr-FR" dirty="0"/>
            </a:br>
            <a:endParaRPr lang="fr-FR" dirty="0"/>
          </a:p>
          <a:p>
            <a:r>
              <a:rPr lang="fr-FR" sz="9800" dirty="0"/>
              <a:t>Le pouvoir qui vote les lois, c'est le pouvoir …...................</a:t>
            </a:r>
            <a:endParaRPr lang="fr-FR" sz="9800" dirty="0"/>
          </a:p>
          <a:p>
            <a:r>
              <a:rPr lang="fr-FR" sz="9800" dirty="0"/>
              <a:t>Le pouvoir qui donne la direction au pays, c'est le pouvoir …...................</a:t>
            </a:r>
            <a:endParaRPr lang="fr-FR" sz="9800" dirty="0"/>
          </a:p>
          <a:p>
            <a:r>
              <a:rPr lang="fr-FR" sz="9800" dirty="0"/>
              <a:t>Le pouvoir qui vérifie que les lois sont bien appliquées, c'est le pouvoir </a:t>
            </a:r>
            <a:r>
              <a:rPr lang="fr-FR" sz="9800" dirty="0" smtClean="0"/>
              <a:t>…...................</a:t>
            </a:r>
          </a:p>
          <a:p>
            <a:endParaRPr lang="fr-FR" sz="9800" dirty="0"/>
          </a:p>
          <a:p>
            <a:r>
              <a:rPr lang="fr-FR" sz="9800" dirty="0"/>
              <a:t>(choisissez) Ces pouvoirs sont séparés = indépendants / ne sont pas séparés.</a:t>
            </a:r>
            <a:endParaRPr lang="fr-FR" sz="9800" dirty="0"/>
          </a:p>
          <a:p>
            <a:r>
              <a:rPr lang="fr-FR" dirty="0"/>
              <a:t/>
            </a:r>
            <a:br>
              <a:rPr lang="fr-FR" dirty="0"/>
            </a:br>
            <a:endParaRPr lang="fr-FR" dirty="0"/>
          </a:p>
          <a:p>
            <a:r>
              <a:rPr lang="fr-FR" dirty="0"/>
              <a:t/>
            </a:r>
            <a:br>
              <a:rPr lang="fr-FR" dirty="0"/>
            </a:br>
            <a:endParaRPr lang="fr-FR" dirty="0"/>
          </a:p>
          <a:p>
            <a:r>
              <a:rPr lang="fr-FR" dirty="0"/>
              <a:t/>
            </a:r>
            <a:br>
              <a:rPr lang="fr-FR" dirty="0"/>
            </a:br>
            <a:endParaRPr lang="fr-FR" dirty="0"/>
          </a:p>
          <a:p>
            <a:r>
              <a:rPr lang="fr-FR" dirty="0"/>
              <a:t/>
            </a:r>
            <a:br>
              <a:rPr lang="fr-FR" dirty="0"/>
            </a:br>
            <a:endParaRPr lang="fr-FR" dirty="0"/>
          </a:p>
          <a:p>
            <a:endParaRPr lang="fr-FR" dirty="0"/>
          </a:p>
        </p:txBody>
      </p:sp>
    </p:spTree>
    <p:extLst>
      <p:ext uri="{BB962C8B-B14F-4D97-AF65-F5344CB8AC3E}">
        <p14:creationId xmlns:p14="http://schemas.microsoft.com/office/powerpoint/2010/main" val="1060620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Le gouvernement ≠ </a:t>
            </a:r>
            <a:r>
              <a:rPr lang="fr-FR" dirty="0">
                <a:solidFill>
                  <a:srgbClr val="FF0000"/>
                </a:solidFill>
              </a:rPr>
              <a:t>l’État</a:t>
            </a:r>
          </a:p>
        </p:txBody>
      </p:sp>
      <p:sp>
        <p:nvSpPr>
          <p:cNvPr id="3" name="Espace réservé du contenu 2"/>
          <p:cNvSpPr>
            <a:spLocks noGrp="1"/>
          </p:cNvSpPr>
          <p:nvPr>
            <p:ph idx="1"/>
          </p:nvPr>
        </p:nvSpPr>
        <p:spPr/>
        <p:txBody>
          <a:bodyPr>
            <a:normAutofit fontScale="62500" lnSpcReduction="20000"/>
          </a:bodyPr>
          <a:lstStyle/>
          <a:p>
            <a:r>
              <a:rPr lang="fr-FR" dirty="0"/>
              <a:t>Le </a:t>
            </a:r>
            <a:r>
              <a:rPr lang="fr-FR" dirty="0" smtClean="0"/>
              <a:t>gouvernement</a:t>
            </a:r>
            <a:r>
              <a:rPr lang="fr-FR" dirty="0"/>
              <a:t> : </a:t>
            </a:r>
            <a:r>
              <a:rPr lang="fr-FR" b="1" dirty="0"/>
              <a:t>1.</a:t>
            </a:r>
            <a:r>
              <a:rPr lang="fr-FR" dirty="0"/>
              <a:t> Fonction suprême de direction des affaires publiques et d'orientation générale de la politique d'un pays; ceux qui l'exercent. </a:t>
            </a:r>
            <a:r>
              <a:rPr lang="fr-FR" b="1" dirty="0"/>
              <a:t>2.</a:t>
            </a:r>
            <a:r>
              <a:rPr lang="fr-FR" dirty="0"/>
              <a:t> </a:t>
            </a:r>
            <a:r>
              <a:rPr lang="fr-FR" i="1" dirty="0"/>
              <a:t>Par </a:t>
            </a:r>
            <a:r>
              <a:rPr lang="fr-FR" i="1" dirty="0" err="1"/>
              <a:t>ext</a:t>
            </a:r>
            <a:r>
              <a:rPr lang="fr-FR" i="1" dirty="0"/>
              <a:t>.</a:t>
            </a:r>
            <a:r>
              <a:rPr lang="fr-FR" dirty="0"/>
              <a:t> Ensemble des organes d'exécution, d'administration d'un pays; administration de l'État</a:t>
            </a:r>
            <a:r>
              <a:rPr lang="fr-FR" b="1" i="1" dirty="0"/>
              <a:t> </a:t>
            </a:r>
            <a:r>
              <a:rPr lang="fr-FR" i="1" dirty="0"/>
              <a:t/>
            </a:r>
            <a:br>
              <a:rPr lang="fr-FR" i="1" dirty="0"/>
            </a:br>
            <a:endParaRPr lang="fr-FR" i="1" dirty="0"/>
          </a:p>
          <a:p>
            <a:r>
              <a:rPr lang="fr-FR" dirty="0"/>
              <a:t>≠ l’</a:t>
            </a:r>
            <a:r>
              <a:rPr lang="fr-FR" b="1" dirty="0"/>
              <a:t>É</a:t>
            </a:r>
            <a:r>
              <a:rPr lang="fr-FR" dirty="0"/>
              <a:t>tat </a:t>
            </a:r>
            <a:r>
              <a:rPr lang="fr-FR" i="1" dirty="0"/>
              <a:t> </a:t>
            </a:r>
            <a:r>
              <a:rPr lang="fr-FR" dirty="0"/>
              <a:t>[Avec une majuscule]</a:t>
            </a:r>
            <a:r>
              <a:rPr lang="fr-FR" i="1" dirty="0"/>
              <a:t> </a:t>
            </a:r>
            <a:endParaRPr lang="fr-FR" i="1" dirty="0" smtClean="0"/>
          </a:p>
          <a:p>
            <a:r>
              <a:rPr lang="fr-FR" dirty="0" smtClean="0"/>
              <a:t>Autorité </a:t>
            </a:r>
            <a:r>
              <a:rPr lang="fr-FR" dirty="0"/>
              <a:t>politique souveraine, civile, militaire ou éventuellement religieuse, considérée comme une personne juridique et morale, à laquelle est soumise un groupement humain, vivant sur un territoire donné.</a:t>
            </a:r>
            <a:r>
              <a:rPr lang="fr-FR" i="1" dirty="0"/>
              <a:t> </a:t>
            </a:r>
            <a:endParaRPr lang="fr-FR" i="1" dirty="0" smtClean="0"/>
          </a:p>
          <a:p>
            <a:pPr marL="0" indent="0">
              <a:buNone/>
            </a:pPr>
            <a:r>
              <a:rPr lang="fr-FR" i="1" dirty="0" smtClean="0"/>
              <a:t>L'autorité </a:t>
            </a:r>
            <a:r>
              <a:rPr lang="fr-FR" i="1" dirty="0"/>
              <a:t>de l'État; l'intérêt supérieur de l'État; conspirer contre l'État; États fédéraux; États-Unis d'Amérique. </a:t>
            </a:r>
            <a:r>
              <a:rPr lang="fr-FR" b="1" dirty="0"/>
              <a:t>a) </a:t>
            </a:r>
            <a:r>
              <a:rPr lang="fr-FR" i="1" dirty="0"/>
              <a:t>La défense de l'État; cour de sûreté de l'État; police d'État. </a:t>
            </a:r>
            <a:r>
              <a:rPr lang="fr-FR" b="1" dirty="0"/>
              <a:t>b) </a:t>
            </a:r>
            <a:r>
              <a:rPr lang="fr-FR" i="1" dirty="0"/>
              <a:t>Enseignement, lycée d'État; diplôme, doctorat d'État. </a:t>
            </a:r>
            <a:r>
              <a:rPr lang="fr-FR" b="1" dirty="0"/>
              <a:t>c) </a:t>
            </a:r>
            <a:r>
              <a:rPr lang="fr-FR" i="1" dirty="0"/>
              <a:t>Église, religion d'État; la séparation de l'Église et de l'État. </a:t>
            </a:r>
            <a:r>
              <a:rPr lang="fr-FR" b="1" dirty="0"/>
              <a:t>d) </a:t>
            </a:r>
            <a:r>
              <a:rPr lang="fr-FR" i="1" dirty="0"/>
              <a:t>Chef, homme d'État; ministre, secrétaire d'État; raison</a:t>
            </a:r>
            <a:r>
              <a:rPr lang="fr-FR" dirty="0"/>
              <a:t>*</a:t>
            </a:r>
            <a:r>
              <a:rPr lang="fr-FR" i="1" dirty="0"/>
              <a:t>, secret d'État; conseil d'État. </a:t>
            </a:r>
            <a:r>
              <a:rPr lang="fr-FR" b="1" dirty="0"/>
              <a:t>e) </a:t>
            </a:r>
            <a:r>
              <a:rPr lang="fr-FR" i="1" dirty="0"/>
              <a:t>Conception de l'État; État bourgeois, capitaliste, </a:t>
            </a:r>
            <a:r>
              <a:rPr lang="fr-FR" i="1" dirty="0" err="1"/>
              <a:t>prolétarien.</a:t>
            </a:r>
            <a:r>
              <a:rPr lang="fr-FR" b="1" dirty="0" err="1"/>
              <a:t>f</a:t>
            </a:r>
            <a:r>
              <a:rPr lang="fr-FR" b="1" dirty="0"/>
              <a:t>) </a:t>
            </a:r>
            <a:r>
              <a:rPr lang="fr-FR" i="1" dirty="0"/>
              <a:t>L'État-nation, l'État-parti, l'État-patron, l'État-providence.</a:t>
            </a:r>
            <a:endParaRPr lang="fr-FR" dirty="0"/>
          </a:p>
        </p:txBody>
      </p:sp>
    </p:spTree>
    <p:extLst>
      <p:ext uri="{BB962C8B-B14F-4D97-AF65-F5344CB8AC3E}">
        <p14:creationId xmlns:p14="http://schemas.microsoft.com/office/powerpoint/2010/main" val="132125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Premiers Ministres</a:t>
            </a:r>
            <a:endParaRPr lang="fr-FR" dirty="0"/>
          </a:p>
        </p:txBody>
      </p:sp>
      <p:sp>
        <p:nvSpPr>
          <p:cNvPr id="3" name="Espace réservé du contenu 2"/>
          <p:cNvSpPr>
            <a:spLocks noGrp="1"/>
          </p:cNvSpPr>
          <p:nvPr>
            <p:ph idx="1"/>
          </p:nvPr>
        </p:nvSpPr>
        <p:spPr/>
        <p:txBody>
          <a:bodyPr/>
          <a:lstStyle/>
          <a:p>
            <a:r>
              <a:rPr lang="fr-FR" dirty="0" smtClean="0"/>
              <a:t>Manuel Valls : Il </a:t>
            </a:r>
            <a:r>
              <a:rPr lang="fr-FR" dirty="0"/>
              <a:t>démissionne fin 2016 de son poste de Premier ministre pour se présenter à la primaire citoyenne </a:t>
            </a:r>
            <a:r>
              <a:rPr lang="fr-FR" dirty="0" smtClean="0"/>
              <a:t>du PS de </a:t>
            </a:r>
            <a:r>
              <a:rPr lang="fr-FR" dirty="0"/>
              <a:t>2017, qu'il perd </a:t>
            </a:r>
            <a:r>
              <a:rPr lang="fr-FR" dirty="0" smtClean="0"/>
              <a:t>face </a:t>
            </a:r>
            <a:r>
              <a:rPr lang="fr-FR" dirty="0"/>
              <a:t>à Benoît Hamon</a:t>
            </a:r>
            <a:r>
              <a:rPr lang="fr-FR" dirty="0" smtClean="0"/>
              <a:t>.</a:t>
            </a:r>
          </a:p>
          <a:p>
            <a:endParaRPr lang="fr-FR" dirty="0"/>
          </a:p>
          <a:p>
            <a:endParaRPr lang="fr-FR" dirty="0" smtClean="0"/>
          </a:p>
          <a:p>
            <a:endParaRPr lang="fr-FR" dirty="0" smtClean="0"/>
          </a:p>
          <a:p>
            <a:r>
              <a:rPr lang="fr-FR" dirty="0" smtClean="0"/>
              <a:t>PM en intérim : Bernard </a:t>
            </a:r>
            <a:r>
              <a:rPr lang="fr-FR" dirty="0" err="1" smtClean="0"/>
              <a:t>Cazeneuve</a:t>
            </a:r>
            <a:endParaRPr lang="fr-F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3140968"/>
            <a:ext cx="1542857" cy="21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8183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gouvernement actuel</a:t>
            </a:r>
            <a:endParaRPr lang="fr-FR" dirty="0"/>
          </a:p>
        </p:txBody>
      </p:sp>
      <p:sp>
        <p:nvSpPr>
          <p:cNvPr id="3" name="Espace réservé du contenu 2"/>
          <p:cNvSpPr>
            <a:spLocks noGrp="1"/>
          </p:cNvSpPr>
          <p:nvPr>
            <p:ph idx="1"/>
          </p:nvPr>
        </p:nvSpPr>
        <p:spPr/>
        <p:txBody>
          <a:bodyPr/>
          <a:lstStyle/>
          <a:p>
            <a:r>
              <a:rPr lang="fr-FR" dirty="0">
                <a:hlinkClick r:id="rId2"/>
              </a:rPr>
              <a:t>http://</a:t>
            </a:r>
            <a:r>
              <a:rPr lang="fr-FR" dirty="0" smtClean="0">
                <a:hlinkClick r:id="rId2"/>
              </a:rPr>
              <a:t>www.gouvernement.fr/composition-du-gouvernement</a:t>
            </a:r>
            <a:endParaRPr lang="fr-FR" dirty="0" smtClean="0"/>
          </a:p>
          <a:p>
            <a:endParaRPr lang="fr-FR" dirty="0"/>
          </a:p>
        </p:txBody>
      </p:sp>
    </p:spTree>
    <p:extLst>
      <p:ext uri="{BB962C8B-B14F-4D97-AF65-F5344CB8AC3E}">
        <p14:creationId xmlns:p14="http://schemas.microsoft.com/office/powerpoint/2010/main" val="3785031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Le gouvernement</a:t>
            </a:r>
            <a:endParaRPr lang="fr-FR" dirty="0"/>
          </a:p>
        </p:txBody>
      </p:sp>
      <p:sp>
        <p:nvSpPr>
          <p:cNvPr id="3" name="Espace réservé du contenu 2"/>
          <p:cNvSpPr>
            <a:spLocks noGrp="1"/>
          </p:cNvSpPr>
          <p:nvPr>
            <p:ph idx="1"/>
          </p:nvPr>
        </p:nvSpPr>
        <p:spPr/>
        <p:txBody>
          <a:bodyPr/>
          <a:lstStyle/>
          <a:p>
            <a:r>
              <a:rPr lang="fr-FR" dirty="0">
                <a:hlinkClick r:id="rId2"/>
              </a:rPr>
              <a:t>http://</a:t>
            </a:r>
            <a:r>
              <a:rPr lang="fr-FR" dirty="0" smtClean="0">
                <a:hlinkClick r:id="rId2"/>
              </a:rPr>
              <a:t>www.gouvernement.fr/pour-les-6-10-ans</a:t>
            </a:r>
            <a:endParaRPr lang="fr-FR" dirty="0" smtClean="0"/>
          </a:p>
          <a:p>
            <a:r>
              <a:rPr lang="fr-FR" dirty="0">
                <a:hlinkClick r:id="rId3"/>
              </a:rPr>
              <a:t>http://</a:t>
            </a:r>
            <a:r>
              <a:rPr lang="fr-FR" dirty="0" smtClean="0">
                <a:hlinkClick r:id="rId3"/>
              </a:rPr>
              <a:t>www.gouvernement.fr/decouvrir-le-gouvernement-et-les-institutions</a:t>
            </a:r>
            <a:endParaRPr lang="fr-FR" dirty="0" smtClean="0"/>
          </a:p>
          <a:p>
            <a:r>
              <a:rPr lang="fr-FR" dirty="0" smtClean="0">
                <a:sym typeface="Wingdings" panose="05000000000000000000" pitchFamily="2" charset="2"/>
              </a:rPr>
              <a:t> quiz</a:t>
            </a:r>
            <a:endParaRPr lang="fr-FR" dirty="0"/>
          </a:p>
        </p:txBody>
      </p:sp>
    </p:spTree>
    <p:extLst>
      <p:ext uri="{BB962C8B-B14F-4D97-AF65-F5344CB8AC3E}">
        <p14:creationId xmlns:p14="http://schemas.microsoft.com/office/powerpoint/2010/main" val="4037712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LES PARTIS POLITIQUES</a:t>
            </a:r>
            <a:r>
              <a:rPr lang="fr-FR" sz="2800" dirty="0"/>
              <a:t/>
            </a:r>
            <a:br>
              <a:rPr lang="fr-FR" sz="2800" dirty="0"/>
            </a:br>
            <a:endParaRPr lang="fr-FR" sz="2800" dirty="0"/>
          </a:p>
        </p:txBody>
      </p:sp>
      <p:sp>
        <p:nvSpPr>
          <p:cNvPr id="3" name="Espace réservé du contenu 2"/>
          <p:cNvSpPr>
            <a:spLocks noGrp="1"/>
          </p:cNvSpPr>
          <p:nvPr>
            <p:ph idx="1"/>
          </p:nvPr>
        </p:nvSpPr>
        <p:spPr/>
        <p:txBody>
          <a:bodyPr>
            <a:normAutofit lnSpcReduction="10000"/>
          </a:bodyPr>
          <a:lstStyle/>
          <a:p>
            <a:pPr marL="0" indent="0" algn="ctr">
              <a:buNone/>
            </a:pPr>
            <a:r>
              <a:rPr lang="fr-FR" b="1" dirty="0" smtClean="0"/>
              <a:t>de </a:t>
            </a:r>
            <a:r>
              <a:rPr lang="fr-FR" b="1" dirty="0"/>
              <a:t>droite </a:t>
            </a:r>
            <a:r>
              <a:rPr lang="fr-FR" b="1" dirty="0" smtClean="0"/>
              <a:t>ou de gauche ? </a:t>
            </a:r>
          </a:p>
          <a:p>
            <a:endParaRPr lang="fr-FR" dirty="0" smtClean="0"/>
          </a:p>
          <a:p>
            <a:r>
              <a:rPr lang="fr-FR" dirty="0"/>
              <a:t>Les </a:t>
            </a:r>
            <a:r>
              <a:rPr lang="fr-FR" dirty="0" smtClean="0"/>
              <a:t>Républicains</a:t>
            </a:r>
          </a:p>
          <a:p>
            <a:r>
              <a:rPr lang="fr-FR" dirty="0"/>
              <a:t>le Parti </a:t>
            </a:r>
            <a:r>
              <a:rPr lang="fr-FR" dirty="0" smtClean="0"/>
              <a:t>socialiste</a:t>
            </a:r>
            <a:r>
              <a:rPr lang="fr-FR" dirty="0"/>
              <a:t> </a:t>
            </a:r>
            <a:endParaRPr lang="fr-FR" dirty="0" smtClean="0"/>
          </a:p>
          <a:p>
            <a:r>
              <a:rPr lang="fr-FR" dirty="0" smtClean="0"/>
              <a:t>Le Front national</a:t>
            </a:r>
          </a:p>
          <a:p>
            <a:r>
              <a:rPr lang="fr-FR" dirty="0" smtClean="0"/>
              <a:t>Les Verts</a:t>
            </a:r>
          </a:p>
          <a:p>
            <a:r>
              <a:rPr lang="fr-FR" dirty="0" smtClean="0"/>
              <a:t>La France debout</a:t>
            </a:r>
          </a:p>
          <a:p>
            <a:r>
              <a:rPr lang="fr-FR" dirty="0" smtClean="0"/>
              <a:t>La France insoumise</a:t>
            </a:r>
          </a:p>
          <a:p>
            <a:endParaRPr lang="fr-FR" dirty="0"/>
          </a:p>
          <a:p>
            <a:endParaRPr lang="fr-FR" dirty="0"/>
          </a:p>
          <a:p>
            <a:endParaRPr lang="fr-FR" dirty="0"/>
          </a:p>
        </p:txBody>
      </p:sp>
    </p:spTree>
    <p:extLst>
      <p:ext uri="{BB962C8B-B14F-4D97-AF65-F5344CB8AC3E}">
        <p14:creationId xmlns:p14="http://schemas.microsoft.com/office/powerpoint/2010/main" val="3268016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C'est quoi, la démocratie ?</a:t>
            </a:r>
            <a:endParaRPr lang="fr-FR" sz="2800" dirty="0"/>
          </a:p>
        </p:txBody>
      </p:sp>
      <p:sp>
        <p:nvSpPr>
          <p:cNvPr id="3" name="Espace réservé du contenu 2"/>
          <p:cNvSpPr>
            <a:spLocks noGrp="1"/>
          </p:cNvSpPr>
          <p:nvPr>
            <p:ph idx="1"/>
          </p:nvPr>
        </p:nvSpPr>
        <p:spPr>
          <a:xfrm>
            <a:off x="457200" y="1124744"/>
            <a:ext cx="8229600" cy="5001419"/>
          </a:xfrm>
        </p:spPr>
        <p:txBody>
          <a:bodyPr>
            <a:normAutofit fontScale="25000" lnSpcReduction="20000"/>
          </a:bodyPr>
          <a:lstStyle/>
          <a:p>
            <a:pPr marL="0" indent="0">
              <a:buNone/>
            </a:pPr>
            <a:r>
              <a:rPr lang="fr-FR" sz="8000" dirty="0"/>
              <a:t>Le mot démocratie est un nom grec inventé à Athènes il y a 2 500 ans. Il est composé de “</a:t>
            </a:r>
            <a:r>
              <a:rPr lang="fr-FR" sz="8000" dirty="0" err="1"/>
              <a:t>demos</a:t>
            </a:r>
            <a:r>
              <a:rPr lang="fr-FR" sz="8000" dirty="0"/>
              <a:t>”, le peuple, et “</a:t>
            </a:r>
            <a:r>
              <a:rPr lang="fr-FR" sz="8000" dirty="0" err="1"/>
              <a:t>kratos</a:t>
            </a:r>
            <a:r>
              <a:rPr lang="fr-FR" sz="8000" dirty="0"/>
              <a:t>” le pouvoir. Il signifie donc “le pouvoir par le peuple” : à Athènes les citoyens exerçaient le pouvoir à tour de rôle, grâce à un tirage au sort. Mais aujourd'hui, la démocratie, c’est toujours comme ça ? </a:t>
            </a:r>
          </a:p>
          <a:p>
            <a:pPr marL="0" indent="0">
              <a:buNone/>
            </a:pPr>
            <a:r>
              <a:rPr lang="fr-FR" sz="8000" dirty="0" smtClean="0"/>
              <a:t>En </a:t>
            </a:r>
            <a:r>
              <a:rPr lang="fr-FR" sz="8000" dirty="0"/>
              <a:t>fait, non. Aujourd'hui, on voit pour des personnes qui vont prendre des décisions en notre nom. C'est la démocratie représentative. Dans les pays démocratiques, le pouvoir est détenu par plusieurs représentants du peuple. La démocratie, c'est donc le contraire d'une dictature, ou d'une monarchie. </a:t>
            </a:r>
          </a:p>
          <a:p>
            <a:pPr marL="0" indent="0">
              <a:buNone/>
            </a:pPr>
            <a:r>
              <a:rPr lang="fr-FR" sz="8000" dirty="0"/>
              <a:t>En France, l'historie de la démocratie commence ainsi, avec la révolution de 1789. Fini, le roi ! Et fini le pouvoir concentré entre les mains d'un seul homme ! En démocratie, les pouvoirs sont séparés en trois. </a:t>
            </a:r>
          </a:p>
          <a:p>
            <a:pPr marL="0" indent="0">
              <a:buNone/>
            </a:pPr>
            <a:r>
              <a:rPr lang="fr-FR" sz="8000" dirty="0"/>
              <a:t>Il y a le pouvoir exécutif. Par exemple, en France, c'est le Président et son gouvernement qui donnent la direction au pays.</a:t>
            </a:r>
          </a:p>
          <a:p>
            <a:pPr marL="0" indent="0">
              <a:buNone/>
            </a:pPr>
            <a:r>
              <a:rPr lang="fr-FR" sz="8000" dirty="0"/>
              <a:t>Puis, le pouvoir législatif, qui </a:t>
            </a:r>
            <a:r>
              <a:rPr lang="fr-FR" sz="8000" b="1" dirty="0"/>
              <a:t>vote</a:t>
            </a:r>
            <a:r>
              <a:rPr lang="fr-FR" sz="8000" dirty="0"/>
              <a:t> les lois. </a:t>
            </a:r>
          </a:p>
          <a:p>
            <a:pPr marL="0" indent="0">
              <a:buNone/>
            </a:pPr>
            <a:r>
              <a:rPr lang="fr-FR" sz="8000" dirty="0"/>
              <a:t>Enfin, le pouvoir judiciaire, qui vérifie que les lois sont bien appliquées.</a:t>
            </a:r>
          </a:p>
          <a:p>
            <a:pPr marL="0" indent="0">
              <a:buNone/>
            </a:pPr>
            <a:r>
              <a:rPr lang="fr-FR" sz="8000" dirty="0"/>
              <a:t>C'est un système qui garantit [ = qui s'assure] que les libertés, l'égalité entre tous les citoyens et la justice, sont respectées.</a:t>
            </a:r>
          </a:p>
          <a:p>
            <a:pPr marL="0" indent="0">
              <a:buNone/>
            </a:pPr>
            <a:r>
              <a:rPr lang="fr-FR" sz="8000" dirty="0"/>
              <a:t>Car vivre en démocratie, c'est vivre avec des droits. Le droit de se déplacer librement, de pratiquer sa religion, d'exprimer son opinion.</a:t>
            </a:r>
          </a:p>
          <a:p>
            <a:pPr marL="0" indent="0">
              <a:buNone/>
            </a:pPr>
            <a:r>
              <a:rPr lang="fr-FR" sz="8000" dirty="0"/>
              <a:t>Il y a de plus en plus de démocraties dans le monde, mais de nombreuses personnes sont encore privées de liberté dans des régimes autoritaires.</a:t>
            </a:r>
          </a:p>
          <a:p>
            <a:endParaRPr lang="fr-FR" dirty="0"/>
          </a:p>
        </p:txBody>
      </p:sp>
    </p:spTree>
    <p:extLst>
      <p:ext uri="{BB962C8B-B14F-4D97-AF65-F5344CB8AC3E}">
        <p14:creationId xmlns:p14="http://schemas.microsoft.com/office/powerpoint/2010/main" val="2954935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1. Je conjugue « élire » (comme « lire) : je ………………………………………………………………………. (PC) J’ai ………….    Futur :……………..</a:t>
            </a:r>
            <a:br>
              <a:rPr lang="fr-FR" dirty="0"/>
            </a:br>
            <a:r>
              <a:rPr lang="fr-FR" dirty="0"/>
              <a:t>qqn qui élit s'appelle un ………………....... une ….........................</a:t>
            </a:r>
          </a:p>
        </p:txBody>
      </p:sp>
    </p:spTree>
    <p:extLst>
      <p:ext uri="{BB962C8B-B14F-4D97-AF65-F5344CB8AC3E}">
        <p14:creationId xmlns:p14="http://schemas.microsoft.com/office/powerpoint/2010/main" val="4155551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1. Je conjugue « élire » (comme « lire) : </a:t>
            </a:r>
            <a:r>
              <a:rPr lang="fr-FR" dirty="0" smtClean="0"/>
              <a:t>j’élis, tu élis, il / elle élit ; nous élisons, vous élisez, ils / elles élisent</a:t>
            </a:r>
          </a:p>
          <a:p>
            <a:r>
              <a:rPr lang="fr-FR" dirty="0" smtClean="0"/>
              <a:t>(PC</a:t>
            </a:r>
            <a:r>
              <a:rPr lang="fr-FR" dirty="0"/>
              <a:t>) J’ai </a:t>
            </a:r>
            <a:r>
              <a:rPr lang="fr-FR" dirty="0" smtClean="0"/>
              <a:t>élu </a:t>
            </a:r>
          </a:p>
          <a:p>
            <a:r>
              <a:rPr lang="fr-FR" dirty="0" smtClean="0"/>
              <a:t>Futur</a:t>
            </a:r>
            <a:r>
              <a:rPr lang="fr-FR" dirty="0"/>
              <a:t> </a:t>
            </a:r>
            <a:r>
              <a:rPr lang="fr-FR" dirty="0" smtClean="0"/>
              <a:t>: </a:t>
            </a:r>
            <a:r>
              <a:rPr lang="fr-FR" dirty="0" smtClean="0"/>
              <a:t>j’élirai</a:t>
            </a:r>
            <a:endParaRPr lang="fr-FR" dirty="0"/>
          </a:p>
          <a:p>
            <a:r>
              <a:rPr lang="fr-FR" dirty="0" smtClean="0"/>
              <a:t>qqn </a:t>
            </a:r>
            <a:r>
              <a:rPr lang="fr-FR" dirty="0"/>
              <a:t>qui élit s'appelle </a:t>
            </a:r>
            <a:r>
              <a:rPr lang="fr-FR" b="1" dirty="0"/>
              <a:t>un </a:t>
            </a:r>
            <a:r>
              <a:rPr lang="fr-FR" b="1" dirty="0" smtClean="0"/>
              <a:t>électeur </a:t>
            </a:r>
            <a:r>
              <a:rPr lang="fr-FR" dirty="0" smtClean="0"/>
              <a:t>ou</a:t>
            </a:r>
            <a:r>
              <a:rPr lang="fr-FR" b="1" dirty="0" smtClean="0"/>
              <a:t> une électrice</a:t>
            </a:r>
            <a:endParaRPr lang="fr-FR" b="1" dirty="0"/>
          </a:p>
        </p:txBody>
      </p:sp>
    </p:spTree>
    <p:extLst>
      <p:ext uri="{BB962C8B-B14F-4D97-AF65-F5344CB8AC3E}">
        <p14:creationId xmlns:p14="http://schemas.microsoft.com/office/powerpoint/2010/main" val="1982941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pPr algn="l"/>
            <a:r>
              <a:rPr lang="fr-FR" sz="2000" u="sng" dirty="0" smtClean="0">
                <a:hlinkClick r:id="rId2"/>
              </a:rPr>
              <a:t/>
            </a:r>
            <a:br>
              <a:rPr lang="fr-FR" sz="2000" u="sng" dirty="0" smtClean="0">
                <a:hlinkClick r:id="rId2"/>
              </a:rPr>
            </a:br>
            <a:r>
              <a:rPr lang="fr-FR" sz="2000" u="sng" dirty="0">
                <a:hlinkClick r:id="rId2"/>
              </a:rPr>
              <a:t/>
            </a:r>
            <a:br>
              <a:rPr lang="fr-FR" sz="2000" u="sng" dirty="0">
                <a:hlinkClick r:id="rId2"/>
              </a:rPr>
            </a:br>
            <a:r>
              <a:rPr lang="fr-FR" sz="2000" u="sng" dirty="0" smtClean="0">
                <a:hlinkClick r:id="rId2"/>
              </a:rPr>
              <a:t/>
            </a:r>
            <a:br>
              <a:rPr lang="fr-FR" sz="2000" u="sng" dirty="0" smtClean="0">
                <a:hlinkClick r:id="rId2"/>
              </a:rPr>
            </a:br>
            <a:r>
              <a:rPr lang="fr-FR" sz="2000" u="sng" dirty="0" smtClean="0">
                <a:hlinkClick r:id="rId2"/>
              </a:rPr>
              <a:t>http</a:t>
            </a:r>
            <a:r>
              <a:rPr lang="fr-FR" sz="2000" u="sng" dirty="0">
                <a:hlinkClick r:id="rId2"/>
              </a:rPr>
              <a:t>://education.francetv.fr/matiere/actualite/cp/video/a-quoi-ca-sert-un-president-de-la-republique-1-jour-1-question</a:t>
            </a:r>
            <a:r>
              <a:rPr lang="fr-FR" sz="2000" dirty="0"/>
              <a:t/>
            </a:r>
            <a:br>
              <a:rPr lang="fr-FR" sz="2000" dirty="0"/>
            </a:br>
            <a:r>
              <a:rPr lang="fr-FR" sz="2000" dirty="0"/>
              <a:t> </a:t>
            </a:r>
            <a:br>
              <a:rPr lang="fr-FR" sz="2000" dirty="0"/>
            </a:br>
            <a:r>
              <a:rPr lang="fr-FR" sz="2000" dirty="0"/>
              <a:t>2. Comment s'appelle le texte qui définit le rôle du Président ? …………………………</a:t>
            </a:r>
            <a:br>
              <a:rPr lang="fr-FR" sz="2000" dirty="0"/>
            </a:br>
            <a:r>
              <a:rPr lang="fr-FR" sz="2000" dirty="0"/>
              <a:t> </a:t>
            </a:r>
            <a:br>
              <a:rPr lang="fr-FR" sz="2000" dirty="0"/>
            </a:br>
            <a:r>
              <a:rPr lang="fr-FR" sz="2000" dirty="0"/>
              <a:t>3. A quelle fréquence les Français votent-ils pour un Président ? ……………………………….</a:t>
            </a:r>
            <a:br>
              <a:rPr lang="fr-FR" sz="2000" dirty="0"/>
            </a:br>
            <a:r>
              <a:rPr lang="fr-FR" sz="2000" dirty="0"/>
              <a:t> </a:t>
            </a:r>
            <a:br>
              <a:rPr lang="fr-FR" sz="2000" dirty="0"/>
            </a:br>
            <a:r>
              <a:rPr lang="fr-FR" sz="2000" dirty="0"/>
              <a:t>4. Que fait le Président ? (cochez les propositions correctes)</a:t>
            </a:r>
            <a:br>
              <a:rPr lang="fr-FR" sz="2000" dirty="0"/>
            </a:br>
            <a:r>
              <a:rPr lang="fr-FR" sz="2000" dirty="0"/>
              <a:t>- il écrit la Constitution</a:t>
            </a:r>
            <a:br>
              <a:rPr lang="fr-FR" sz="2000" dirty="0"/>
            </a:br>
            <a:r>
              <a:rPr lang="fr-FR" sz="2000" dirty="0"/>
              <a:t>- il nomme le Premier Ministre</a:t>
            </a:r>
            <a:br>
              <a:rPr lang="fr-FR" sz="2000" dirty="0"/>
            </a:br>
            <a:r>
              <a:rPr lang="fr-FR" sz="2000" dirty="0"/>
              <a:t>- il crée des lois</a:t>
            </a:r>
            <a:br>
              <a:rPr lang="fr-FR" sz="2000" dirty="0"/>
            </a:br>
            <a:r>
              <a:rPr lang="fr-FR" sz="2000" dirty="0"/>
              <a:t>- il renvoie les ministres</a:t>
            </a:r>
            <a:br>
              <a:rPr lang="fr-FR" sz="2000" dirty="0"/>
            </a:br>
            <a:r>
              <a:rPr lang="fr-FR" sz="2000" dirty="0"/>
              <a:t>- il peut dissoudre l'Assemblée Nationale ( = mettre fin à l'activité du Parlement, et décider de nouvelles élections parlementaires)</a:t>
            </a:r>
            <a:br>
              <a:rPr lang="fr-FR" sz="2000" dirty="0"/>
            </a:br>
            <a:r>
              <a:rPr lang="fr-FR" sz="2000" dirty="0"/>
              <a:t>- il dirige les armées</a:t>
            </a:r>
            <a:br>
              <a:rPr lang="fr-FR" sz="2000" dirty="0"/>
            </a:br>
            <a:r>
              <a:rPr lang="fr-FR" sz="2000" dirty="0"/>
              <a:t>- il dirige la justice</a:t>
            </a:r>
            <a:br>
              <a:rPr lang="fr-FR" sz="2000" dirty="0"/>
            </a:br>
            <a:r>
              <a:rPr lang="fr-FR" sz="2000" dirty="0"/>
              <a:t>- il doit obéir aux décisions européennes</a:t>
            </a:r>
            <a:br>
              <a:rPr lang="fr-FR" sz="2000" dirty="0"/>
            </a:br>
            <a:endParaRPr lang="fr-FR" sz="2000" dirty="0"/>
          </a:p>
        </p:txBody>
      </p:sp>
      <p:sp>
        <p:nvSpPr>
          <p:cNvPr id="3" name="Sous-titre 2"/>
          <p:cNvSpPr>
            <a:spLocks noGrp="1"/>
          </p:cNvSpPr>
          <p:nvPr>
            <p:ph type="subTitle" idx="1"/>
          </p:nvPr>
        </p:nvSpPr>
        <p:spPr/>
        <p:txBody>
          <a:bodyPr>
            <a:normAutofit/>
          </a:bodyPr>
          <a:lstStyle/>
          <a:p>
            <a:endParaRPr lang="fr-FR" dirty="0"/>
          </a:p>
        </p:txBody>
      </p:sp>
    </p:spTree>
    <p:extLst>
      <p:ext uri="{BB962C8B-B14F-4D97-AF65-F5344CB8AC3E}">
        <p14:creationId xmlns:p14="http://schemas.microsoft.com/office/powerpoint/2010/main" val="4015404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pPr algn="l"/>
            <a:r>
              <a:rPr lang="fr-FR" sz="2000" u="sng" dirty="0" smtClean="0">
                <a:hlinkClick r:id="rId2"/>
              </a:rPr>
              <a:t/>
            </a:r>
            <a:br>
              <a:rPr lang="fr-FR" sz="2000" u="sng" dirty="0" smtClean="0">
                <a:hlinkClick r:id="rId2"/>
              </a:rPr>
            </a:br>
            <a:r>
              <a:rPr lang="fr-FR" sz="2000" u="sng" dirty="0">
                <a:hlinkClick r:id="rId2"/>
              </a:rPr>
              <a:t/>
            </a:r>
            <a:br>
              <a:rPr lang="fr-FR" sz="2000" u="sng" dirty="0">
                <a:hlinkClick r:id="rId2"/>
              </a:rPr>
            </a:br>
            <a:r>
              <a:rPr lang="fr-FR" sz="2000" u="sng" dirty="0" smtClean="0">
                <a:hlinkClick r:id="rId2"/>
              </a:rPr>
              <a:t/>
            </a:r>
            <a:br>
              <a:rPr lang="fr-FR" sz="2000" u="sng" dirty="0" smtClean="0">
                <a:hlinkClick r:id="rId2"/>
              </a:rPr>
            </a:br>
            <a:r>
              <a:rPr lang="fr-FR" sz="2000" u="sng" dirty="0" smtClean="0">
                <a:hlinkClick r:id="rId2"/>
              </a:rPr>
              <a:t>http</a:t>
            </a:r>
            <a:r>
              <a:rPr lang="fr-FR" sz="2000" u="sng" dirty="0">
                <a:hlinkClick r:id="rId2"/>
              </a:rPr>
              <a:t>://education.francetv.fr/matiere/actualite/cp/video/a-quoi-ca-sert-un-president-de-la-republique-1-jour-1-question</a:t>
            </a:r>
            <a:r>
              <a:rPr lang="fr-FR" sz="2000" dirty="0"/>
              <a:t/>
            </a:r>
            <a:br>
              <a:rPr lang="fr-FR" sz="2000" dirty="0"/>
            </a:br>
            <a:r>
              <a:rPr lang="fr-FR" sz="2000" dirty="0"/>
              <a:t> </a:t>
            </a:r>
            <a:br>
              <a:rPr lang="fr-FR" sz="2000" dirty="0"/>
            </a:br>
            <a:r>
              <a:rPr lang="fr-FR" sz="2000" dirty="0"/>
              <a:t>2. Comment s'appelle le texte qui définit le rôle du Président ? </a:t>
            </a:r>
            <a:r>
              <a:rPr lang="fr-FR" sz="2000" dirty="0" smtClean="0"/>
              <a:t/>
            </a:r>
            <a:br>
              <a:rPr lang="fr-FR" sz="2000" dirty="0" smtClean="0"/>
            </a:br>
            <a:r>
              <a:rPr lang="fr-FR" sz="2000" b="1" dirty="0" smtClean="0"/>
              <a:t>La Constitution</a:t>
            </a:r>
            <a:r>
              <a:rPr lang="fr-FR" sz="2000" dirty="0"/>
              <a:t/>
            </a:r>
            <a:br>
              <a:rPr lang="fr-FR" sz="2000" dirty="0"/>
            </a:br>
            <a:r>
              <a:rPr lang="fr-FR" sz="2000" dirty="0"/>
              <a:t> </a:t>
            </a:r>
            <a:br>
              <a:rPr lang="fr-FR" sz="2000" dirty="0"/>
            </a:br>
            <a:r>
              <a:rPr lang="fr-FR" sz="2000" dirty="0"/>
              <a:t>3. A quelle fréquence les Français votent-ils pour un Président ? </a:t>
            </a:r>
            <a:r>
              <a:rPr lang="fr-FR" sz="2000" dirty="0" smtClean="0"/>
              <a:t/>
            </a:r>
            <a:br>
              <a:rPr lang="fr-FR" sz="2000" dirty="0" smtClean="0"/>
            </a:br>
            <a:r>
              <a:rPr lang="fr-FR" sz="2000" b="1" dirty="0" smtClean="0"/>
              <a:t>Tous les 5 ans : le quinquennat</a:t>
            </a:r>
            <a:r>
              <a:rPr lang="fr-FR" sz="2000" dirty="0"/>
              <a:t/>
            </a:r>
            <a:br>
              <a:rPr lang="fr-FR" sz="2000" dirty="0"/>
            </a:br>
            <a:r>
              <a:rPr lang="fr-FR" sz="2000" dirty="0"/>
              <a:t> </a:t>
            </a:r>
            <a:br>
              <a:rPr lang="fr-FR" sz="2000" dirty="0"/>
            </a:br>
            <a:r>
              <a:rPr lang="fr-FR" sz="2000" dirty="0"/>
              <a:t>4. Que fait le Président ? (cochez les propositions correctes)</a:t>
            </a:r>
            <a:br>
              <a:rPr lang="fr-FR" sz="2000" dirty="0"/>
            </a:br>
            <a:r>
              <a:rPr lang="fr-FR" sz="2000" dirty="0" smtClean="0"/>
              <a:t>- </a:t>
            </a:r>
            <a:r>
              <a:rPr lang="fr-FR" sz="2000" dirty="0"/>
              <a:t>il nomme le Premier Ministre</a:t>
            </a:r>
            <a:br>
              <a:rPr lang="fr-FR" sz="2000" dirty="0"/>
            </a:br>
            <a:r>
              <a:rPr lang="fr-FR" sz="2000" dirty="0" smtClean="0"/>
              <a:t>- </a:t>
            </a:r>
            <a:r>
              <a:rPr lang="fr-FR" sz="2000" dirty="0"/>
              <a:t>il renvoie les ministres</a:t>
            </a:r>
            <a:br>
              <a:rPr lang="fr-FR" sz="2000" dirty="0"/>
            </a:br>
            <a:r>
              <a:rPr lang="fr-FR" sz="2000" dirty="0"/>
              <a:t>- il peut dissoudre l'Assemblée Nationale ( = mettre fin à l'activité du Parlement, et décider de nouvelles élections parlementaires)</a:t>
            </a:r>
            <a:br>
              <a:rPr lang="fr-FR" sz="2000" dirty="0"/>
            </a:br>
            <a:r>
              <a:rPr lang="fr-FR" sz="2000" dirty="0"/>
              <a:t>- il dirige les armées</a:t>
            </a:r>
            <a:br>
              <a:rPr lang="fr-FR" sz="2000" dirty="0"/>
            </a:br>
            <a:r>
              <a:rPr lang="fr-FR" sz="2000" dirty="0" smtClean="0"/>
              <a:t>- </a:t>
            </a:r>
            <a:r>
              <a:rPr lang="fr-FR" sz="2000" dirty="0"/>
              <a:t>il doit obéir aux décisions européennes</a:t>
            </a:r>
            <a:br>
              <a:rPr lang="fr-FR" sz="2000" dirty="0"/>
            </a:br>
            <a:endParaRPr lang="fr-FR" sz="2000" dirty="0"/>
          </a:p>
        </p:txBody>
      </p:sp>
      <p:sp>
        <p:nvSpPr>
          <p:cNvPr id="3" name="Sous-titre 2"/>
          <p:cNvSpPr>
            <a:spLocks noGrp="1"/>
          </p:cNvSpPr>
          <p:nvPr>
            <p:ph type="subTitle" idx="1"/>
          </p:nvPr>
        </p:nvSpPr>
        <p:spPr/>
        <p:txBody>
          <a:bodyPr>
            <a:normAutofit/>
          </a:bodyPr>
          <a:lstStyle/>
          <a:p>
            <a:endParaRPr lang="fr-FR" dirty="0"/>
          </a:p>
        </p:txBody>
      </p:sp>
    </p:spTree>
    <p:extLst>
      <p:ext uri="{BB962C8B-B14F-4D97-AF65-F5344CB8AC3E}">
        <p14:creationId xmlns:p14="http://schemas.microsoft.com/office/powerpoint/2010/main" val="405476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30933" y="2244553"/>
            <a:ext cx="4682134" cy="3237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2760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Cinquième </a:t>
            </a:r>
            <a:r>
              <a:rPr lang="fr-FR" dirty="0" smtClean="0"/>
              <a:t>République - 1958</a:t>
            </a:r>
            <a:endParaRPr lang="fr-FR" dirty="0"/>
          </a:p>
        </p:txBody>
      </p:sp>
      <p:sp>
        <p:nvSpPr>
          <p:cNvPr id="3" name="Espace réservé du contenu 2"/>
          <p:cNvSpPr>
            <a:spLocks noGrp="1"/>
          </p:cNvSpPr>
          <p:nvPr>
            <p:ph idx="1"/>
          </p:nvPr>
        </p:nvSpPr>
        <p:spPr/>
        <p:txBody>
          <a:bodyPr>
            <a:normAutofit fontScale="47500" lnSpcReduction="20000"/>
          </a:bodyPr>
          <a:lstStyle/>
          <a:p>
            <a:r>
              <a:rPr lang="fr-FR" sz="4500" dirty="0"/>
              <a:t>La Cinquième République, ou Ve République, est l'actuelle forme du régime politique républicain </a:t>
            </a:r>
            <a:r>
              <a:rPr lang="fr-FR" sz="4500" dirty="0" smtClean="0"/>
              <a:t>en </a:t>
            </a:r>
            <a:r>
              <a:rPr lang="fr-FR" sz="4500" dirty="0"/>
              <a:t>France</a:t>
            </a:r>
          </a:p>
          <a:p>
            <a:r>
              <a:rPr lang="fr-FR" sz="4500" dirty="0"/>
              <a:t>Elle marque une rupture par rapport à la tradition parlementaire de la République française : volonté de renforcer le rôle du pouvoir exécutif. Constitution du 4 octobre </a:t>
            </a:r>
            <a:r>
              <a:rPr lang="fr-FR" sz="4500" b="1" dirty="0"/>
              <a:t>1958</a:t>
            </a:r>
          </a:p>
          <a:p>
            <a:r>
              <a:rPr lang="fr-FR" sz="4500" dirty="0"/>
              <a:t>Charles de Gaulle</a:t>
            </a:r>
          </a:p>
          <a:p>
            <a:r>
              <a:rPr lang="fr-FR" sz="4500" dirty="0"/>
              <a:t>La </a:t>
            </a:r>
            <a:r>
              <a:rPr lang="fr-FR" sz="4500" dirty="0" smtClean="0"/>
              <a:t>5</a:t>
            </a:r>
            <a:r>
              <a:rPr lang="fr-FR" sz="4500" baseline="30000" dirty="0" smtClean="0"/>
              <a:t>e</a:t>
            </a:r>
            <a:r>
              <a:rPr lang="fr-FR" sz="4500" dirty="0" smtClean="0"/>
              <a:t> République </a:t>
            </a:r>
            <a:r>
              <a:rPr lang="fr-FR" sz="4500" dirty="0"/>
              <a:t>est un régime constitutionnel parlementaire à influence présidentielle. </a:t>
            </a:r>
            <a:endParaRPr lang="fr-FR" sz="4500" dirty="0" smtClean="0"/>
          </a:p>
          <a:p>
            <a:r>
              <a:rPr lang="fr-FR" sz="4500" dirty="0" smtClean="0"/>
              <a:t>Concrètement</a:t>
            </a:r>
            <a:r>
              <a:rPr lang="fr-FR" sz="4500" dirty="0"/>
              <a:t>, cela signifie que </a:t>
            </a:r>
            <a:r>
              <a:rPr lang="fr-FR" sz="4500" b="1" dirty="0"/>
              <a:t>le pouvoir exécutif est partagé entre le Président et son Premier ministre. </a:t>
            </a:r>
            <a:r>
              <a:rPr lang="fr-FR" sz="4500" dirty="0"/>
              <a:t>On parle ainsi de</a:t>
            </a:r>
            <a:r>
              <a:rPr lang="fr-FR" sz="4500" b="1" dirty="0"/>
              <a:t> régime semi-présidentiel. </a:t>
            </a:r>
            <a:r>
              <a:rPr lang="fr-FR" sz="4500" dirty="0"/>
              <a:t>C'est un régime typiquement français, car très rare dans le monde ; ce régime a la réputation d'être à la fois stable et souple.</a:t>
            </a:r>
          </a:p>
          <a:p>
            <a:pPr marL="0" indent="0">
              <a:buNone/>
            </a:pPr>
            <a:r>
              <a:rPr lang="fr-FR" dirty="0"/>
              <a:t> </a:t>
            </a:r>
          </a:p>
          <a:p>
            <a:endParaRPr lang="fr-FR" dirty="0"/>
          </a:p>
          <a:p>
            <a:pPr marL="0" indent="0">
              <a:buNone/>
            </a:pPr>
            <a:r>
              <a:rPr lang="fr-FR" dirty="0"/>
              <a:t> </a:t>
            </a:r>
          </a:p>
          <a:p>
            <a:endParaRPr lang="fr-FR" dirty="0"/>
          </a:p>
        </p:txBody>
      </p:sp>
    </p:spTree>
    <p:extLst>
      <p:ext uri="{BB962C8B-B14F-4D97-AF65-F5344CB8AC3E}">
        <p14:creationId xmlns:p14="http://schemas.microsoft.com/office/powerpoint/2010/main" val="2004719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Président</a:t>
            </a: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Depuis 2002, même durée de mandat que l’</a:t>
            </a:r>
            <a:endParaRPr lang="fr-FR" dirty="0"/>
          </a:p>
          <a:p>
            <a:pPr marL="0" indent="0">
              <a:buNone/>
            </a:pPr>
            <a:r>
              <a:rPr lang="fr-FR" dirty="0" smtClean="0"/>
              <a:t>l'Assemblée Nationale = 5 ans. </a:t>
            </a:r>
          </a:p>
          <a:p>
            <a:pPr marL="0" indent="0">
              <a:buNone/>
            </a:pPr>
            <a:r>
              <a:rPr lang="fr-FR" dirty="0" smtClean="0"/>
              <a:t>Depuis 2008</a:t>
            </a:r>
            <a:r>
              <a:rPr lang="fr-FR" dirty="0"/>
              <a:t>, </a:t>
            </a:r>
            <a:r>
              <a:rPr lang="fr-FR" dirty="0" smtClean="0"/>
              <a:t>le Président est limité à 2 mandats </a:t>
            </a:r>
            <a:r>
              <a:rPr lang="fr-FR" dirty="0"/>
              <a:t>consécutifs. </a:t>
            </a:r>
            <a:endParaRPr lang="fr-FR" dirty="0"/>
          </a:p>
          <a:p>
            <a:endParaRPr lang="fr-FR" dirty="0"/>
          </a:p>
        </p:txBody>
      </p:sp>
    </p:spTree>
    <p:extLst>
      <p:ext uri="{BB962C8B-B14F-4D97-AF65-F5344CB8AC3E}">
        <p14:creationId xmlns:p14="http://schemas.microsoft.com/office/powerpoint/2010/main" val="2619039147"/>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500</Words>
  <Application>Microsoft Office PowerPoint</Application>
  <PresentationFormat>Affichage à l'écran (4:3)</PresentationFormat>
  <Paragraphs>68</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http://education.francetv.fr/matiere/actualite/ce1/video/c-est-quoi-la-democratie-1-jour-1-question C'est quoi, la démocratie ? </vt:lpstr>
      <vt:lpstr>C'est quoi, la démocratie ?</vt:lpstr>
      <vt:lpstr>Présentation PowerPoint</vt:lpstr>
      <vt:lpstr>Présentation PowerPoint</vt:lpstr>
      <vt:lpstr>   http://education.francetv.fr/matiere/actualite/cp/video/a-quoi-ca-sert-un-president-de-la-republique-1-jour-1-question   2. Comment s'appelle le texte qui définit le rôle du Président ? …………………………   3. A quelle fréquence les Français votent-ils pour un Président ? ……………………………….   4. Que fait le Président ? (cochez les propositions correctes) - il écrit la Constitution - il nomme le Premier Ministre - il crée des lois - il renvoie les ministres - il peut dissoudre l'Assemblée Nationale ( = mettre fin à l'activité du Parlement, et décider de nouvelles élections parlementaires) - il dirige les armées - il dirige la justice - il doit obéir aux décisions européennes </vt:lpstr>
      <vt:lpstr>   http://education.francetv.fr/matiere/actualite/cp/video/a-quoi-ca-sert-un-president-de-la-republique-1-jour-1-question   2. Comment s'appelle le texte qui définit le rôle du Président ?  La Constitution   3. A quelle fréquence les Français votent-ils pour un Président ?  Tous les 5 ans : le quinquennat   4. Que fait le Président ? (cochez les propositions correctes) - il nomme le Premier Ministre - il renvoie les ministres - il peut dissoudre l'Assemblée Nationale ( = mettre fin à l'activité du Parlement, et décider de nouvelles élections parlementaires) - il dirige les armées - il doit obéir aux décisions européennes </vt:lpstr>
      <vt:lpstr>Présentation PowerPoint</vt:lpstr>
      <vt:lpstr>La Cinquième République - 1958</vt:lpstr>
      <vt:lpstr>Le Président</vt:lpstr>
      <vt:lpstr>Le gouvernement ≠ l’État</vt:lpstr>
      <vt:lpstr>Les Premiers Ministres</vt:lpstr>
      <vt:lpstr>Le gouvernement actuel</vt:lpstr>
      <vt:lpstr>Le gouvernement</vt:lpstr>
      <vt:lpstr>LES PARTIS POLITIQUES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ANNE DIDELOT</dc:creator>
  <cp:lastModifiedBy>ANNE DIDELOT</cp:lastModifiedBy>
  <cp:revision>7</cp:revision>
  <dcterms:created xsi:type="dcterms:W3CDTF">2017-03-08T16:47:59Z</dcterms:created>
  <dcterms:modified xsi:type="dcterms:W3CDTF">2017-03-09T14:35:35Z</dcterms:modified>
</cp:coreProperties>
</file>