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65" r:id="rId3"/>
    <p:sldId id="258" r:id="rId4"/>
    <p:sldId id="259" r:id="rId5"/>
    <p:sldId id="260" r:id="rId6"/>
    <p:sldId id="261" r:id="rId7"/>
    <p:sldId id="262" r:id="rId8"/>
    <p:sldId id="263" r:id="rId9"/>
    <p:sldId id="264" r:id="rId10"/>
    <p:sldId id="267"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26E3A7-4C1D-4391-917B-58EDAA747836}" type="datetimeFigureOut">
              <a:rPr lang="fr-FR" smtClean="0"/>
              <a:pPr/>
              <a:t>02/06/2008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15F52-35F4-44C7-8402-07A320D2A2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15F52-35F4-44C7-8402-07A320D2A24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00AE56-5E55-4799-9019-7D897980EE15}" type="datetimeFigureOut">
              <a:rPr lang="fr-FR" smtClean="0"/>
              <a:pPr/>
              <a:t>02/06/2008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1F6EED-CB2C-4A6A-B98C-0991FBDD8E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0AE56-5E55-4799-9019-7D897980EE15}" type="datetimeFigureOut">
              <a:rPr lang="fr-FR" smtClean="0"/>
              <a:pPr/>
              <a:t>02/06/2008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F6EED-CB2C-4A6A-B98C-0991FBDD8E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jpeg"/><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jpeg"/><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jpeg"/><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2.jpe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2.jpe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2.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6.xml"/><Relationship Id="rId7" Type="http://schemas.openxmlformats.org/officeDocument/2006/relationships/image" Target="../media/image3.jpe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2.jpe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image" Target="../media/image5.jpeg"/><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image" Target="../media/image4.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notesSlide" Target="../notesSlides/notesSlide8.xml"/><Relationship Id="rId5" Type="http://schemas.openxmlformats.org/officeDocument/2006/relationships/tags" Target="../tags/tag25.xml"/><Relationship Id="rId10"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custDataLst>
              <p:tags r:id="rId1"/>
            </p:custDataLst>
          </p:nvPr>
        </p:nvSpPr>
        <p:spPr>
          <a:xfrm>
            <a:off x="357158" y="428604"/>
            <a:ext cx="8501122" cy="5929354"/>
          </a:xfrm>
        </p:spPr>
        <p:txBody>
          <a:bodyPr/>
          <a:lstStyle/>
          <a:p>
            <a:endParaRPr lang="fr-FR" dirty="0"/>
          </a:p>
        </p:txBody>
      </p:sp>
      <p:pic>
        <p:nvPicPr>
          <p:cNvPr id="5" name="Image 4" descr="Fond d'ecran - pour diaporama copie.jpg"/>
          <p:cNvPicPr>
            <a:picLocks noChangeAspect="1"/>
          </p:cNvPicPr>
          <p:nvPr>
            <p:custDataLst>
              <p:tags r:id="rId2"/>
            </p:custDataLst>
          </p:nvPr>
        </p:nvPicPr>
        <p:blipFill>
          <a:blip r:embed="rId5"/>
          <a:stretch>
            <a:fillRect/>
          </a:stretch>
        </p:blipFill>
        <p:spPr>
          <a:xfrm>
            <a:off x="0" y="197864"/>
            <a:ext cx="9144000" cy="64622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Bandeau diaporama.jpg"/>
          <p:cNvPicPr>
            <a:picLocks noChangeAspect="1"/>
          </p:cNvPicPr>
          <p:nvPr>
            <p:custDataLst>
              <p:tags r:id="rId1"/>
            </p:custDataLst>
          </p:nvPr>
        </p:nvPicPr>
        <p:blipFill>
          <a:blip r:embed="rId6"/>
          <a:stretch>
            <a:fillRect/>
          </a:stretch>
        </p:blipFill>
        <p:spPr>
          <a:xfrm>
            <a:off x="285720" y="5786454"/>
            <a:ext cx="8429684" cy="785794"/>
          </a:xfrm>
          <a:prstGeom prst="rect">
            <a:avLst/>
          </a:prstGeom>
        </p:spPr>
      </p:pic>
      <p:sp>
        <p:nvSpPr>
          <p:cNvPr id="5" name="ZoneTexte 4"/>
          <p:cNvSpPr txBox="1"/>
          <p:nvPr>
            <p:custDataLst>
              <p:tags r:id="rId2"/>
            </p:custDataLst>
          </p:nvPr>
        </p:nvSpPr>
        <p:spPr>
          <a:xfrm>
            <a:off x="500034" y="2214554"/>
            <a:ext cx="8001056" cy="2554545"/>
          </a:xfrm>
          <a:prstGeom prst="rect">
            <a:avLst/>
          </a:prstGeom>
          <a:noFill/>
        </p:spPr>
        <p:txBody>
          <a:bodyPr wrap="square" rtlCol="0">
            <a:spAutoFit/>
          </a:bodyPr>
          <a:lstStyle/>
          <a:p>
            <a:pPr>
              <a:buFont typeface="Wingdings" pitchFamily="2" charset="2"/>
              <a:buChar char="q"/>
            </a:pPr>
            <a:r>
              <a:rPr lang="fr-FR" dirty="0" smtClean="0"/>
              <a:t> </a:t>
            </a:r>
            <a:r>
              <a:rPr lang="fr-FR" sz="2000" dirty="0" smtClean="0"/>
              <a:t>Liens entre normes éthiques et normes juridiques : la structure du système normatif </a:t>
            </a:r>
          </a:p>
          <a:p>
            <a:pPr>
              <a:buFont typeface="Wingdings" pitchFamily="2" charset="2"/>
              <a:buChar char="q"/>
            </a:pPr>
            <a:endParaRPr lang="fr-FR" sz="2000" dirty="0" smtClean="0"/>
          </a:p>
          <a:p>
            <a:pPr>
              <a:buFont typeface="Wingdings" pitchFamily="2" charset="2"/>
              <a:buChar char="q"/>
            </a:pPr>
            <a:r>
              <a:rPr lang="fr-FR" sz="2000" dirty="0" smtClean="0"/>
              <a:t> Les normes éthiques confrontées aux critères de la norme juridique : le pouvoir d’incitation ou de contrainte</a:t>
            </a:r>
          </a:p>
          <a:p>
            <a:endParaRPr lang="fr-FR" sz="2000" dirty="0" smtClean="0"/>
          </a:p>
          <a:p>
            <a:pPr>
              <a:buFont typeface="Wingdings" pitchFamily="2" charset="2"/>
              <a:buChar char="q"/>
            </a:pPr>
            <a:r>
              <a:rPr lang="fr-FR" sz="2000" dirty="0" smtClean="0"/>
              <a:t> La frontière entre normes éthiques, déontologiques, disciplinaires, juridiques ?</a:t>
            </a:r>
            <a:endParaRPr lang="fr-FR" sz="2000" dirty="0"/>
          </a:p>
        </p:txBody>
      </p:sp>
      <p:sp>
        <p:nvSpPr>
          <p:cNvPr id="6" name="ZoneTexte 5"/>
          <p:cNvSpPr txBox="1"/>
          <p:nvPr>
            <p:custDataLst>
              <p:tags r:id="rId3"/>
            </p:custDataLst>
          </p:nvPr>
        </p:nvSpPr>
        <p:spPr>
          <a:xfrm>
            <a:off x="642910" y="714356"/>
            <a:ext cx="7429552" cy="830997"/>
          </a:xfrm>
          <a:prstGeom prst="rect">
            <a:avLst/>
          </a:prstGeom>
          <a:noFill/>
        </p:spPr>
        <p:txBody>
          <a:bodyPr wrap="square" rtlCol="0">
            <a:spAutoFit/>
          </a:bodyPr>
          <a:lstStyle/>
          <a:p>
            <a:r>
              <a:rPr lang="fr-FR" sz="2400" dirty="0" smtClean="0">
                <a:solidFill>
                  <a:schemeClr val="tx2">
                    <a:lumMod val="60000"/>
                    <a:lumOff val="40000"/>
                  </a:schemeClr>
                </a:solidFill>
              </a:rPr>
              <a:t>Normes éthiques/déontologiques et normes juridiques : comment les comparer ?</a:t>
            </a:r>
            <a:endParaRPr lang="fr-FR" sz="2400"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00034" y="3357562"/>
            <a:ext cx="7772400" cy="1470025"/>
          </a:xfrm>
        </p:spPr>
        <p:txBody>
          <a:bodyPr>
            <a:normAutofit/>
          </a:bodyPr>
          <a:lstStyle/>
          <a:p>
            <a:r>
              <a:rPr lang="fr-FR" sz="3200" i="1" dirty="0" smtClean="0">
                <a:solidFill>
                  <a:schemeClr val="tx2">
                    <a:lumMod val="60000"/>
                    <a:lumOff val="40000"/>
                  </a:schemeClr>
                </a:solidFill>
                <a:latin typeface="Britannic Bold" pitchFamily="34" charset="0"/>
              </a:rPr>
              <a:t>Merci de votre attention</a:t>
            </a:r>
            <a:endParaRPr lang="fr-FR" sz="3200" i="1" dirty="0">
              <a:solidFill>
                <a:schemeClr val="tx2">
                  <a:lumMod val="60000"/>
                  <a:lumOff val="40000"/>
                </a:schemeClr>
              </a:solidFill>
              <a:latin typeface="Britannic Bold" pitchFamily="34" charset="0"/>
            </a:endParaRPr>
          </a:p>
        </p:txBody>
      </p:sp>
      <p:pic>
        <p:nvPicPr>
          <p:cNvPr id="4" name="Image 3" descr="Bandeau diaporama.jpg"/>
          <p:cNvPicPr>
            <a:picLocks noChangeAspect="1"/>
          </p:cNvPicPr>
          <p:nvPr>
            <p:custDataLst>
              <p:tags r:id="rId2"/>
            </p:custDataLst>
          </p:nvPr>
        </p:nvPicPr>
        <p:blipFill>
          <a:blip r:embed="rId5"/>
          <a:stretch>
            <a:fillRect/>
          </a:stretch>
        </p:blipFill>
        <p:spPr>
          <a:xfrm>
            <a:off x="142844" y="357166"/>
            <a:ext cx="8429684" cy="78579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42844" y="0"/>
            <a:ext cx="9001156" cy="428627"/>
          </a:xfrm>
        </p:spPr>
        <p:txBody>
          <a:bodyPr>
            <a:normAutofit fontScale="90000"/>
          </a:bodyPr>
          <a:lstStyle/>
          <a:p>
            <a:r>
              <a:rPr lang="fr-FR" sz="2800" dirty="0" smtClean="0"/>
              <a:t>Grilles d’analyses des chartes, codes et guides</a:t>
            </a:r>
            <a:endParaRPr lang="fr-FR" sz="2800" dirty="0"/>
          </a:p>
        </p:txBody>
      </p:sp>
      <p:sp>
        <p:nvSpPr>
          <p:cNvPr id="3" name="Sous-titre 2"/>
          <p:cNvSpPr>
            <a:spLocks noGrp="1"/>
          </p:cNvSpPr>
          <p:nvPr>
            <p:ph type="subTitle" idx="1"/>
            <p:custDataLst>
              <p:tags r:id="rId2"/>
            </p:custDataLst>
          </p:nvPr>
        </p:nvSpPr>
        <p:spPr>
          <a:xfrm>
            <a:off x="357158" y="642918"/>
            <a:ext cx="8501122" cy="5357850"/>
          </a:xfrm>
        </p:spPr>
        <p:txBody>
          <a:bodyPr>
            <a:normAutofit fontScale="62500" lnSpcReduction="20000"/>
          </a:bodyPr>
          <a:lstStyle/>
          <a:p>
            <a:pPr algn="l"/>
            <a:r>
              <a:rPr lang="fr-FR" sz="2600" b="1" dirty="0" smtClean="0">
                <a:solidFill>
                  <a:schemeClr val="tx2">
                    <a:lumMod val="60000"/>
                    <a:lumOff val="40000"/>
                  </a:schemeClr>
                </a:solidFill>
              </a:rPr>
              <a:t>Elaboration des règles éthiques et déontologiques</a:t>
            </a:r>
          </a:p>
          <a:p>
            <a:pPr algn="l">
              <a:spcBef>
                <a:spcPts val="600"/>
              </a:spcBef>
            </a:pPr>
            <a:r>
              <a:rPr lang="fr-FR" sz="2200" b="1" dirty="0" smtClean="0">
                <a:solidFill>
                  <a:schemeClr val="tx1"/>
                </a:solidFill>
              </a:rPr>
              <a:t>Contexte : </a:t>
            </a:r>
          </a:p>
          <a:p>
            <a:pPr algn="l"/>
            <a:r>
              <a:rPr lang="fr-FR" sz="2000" dirty="0" smtClean="0">
                <a:solidFill>
                  <a:schemeClr val="tx1"/>
                </a:solidFill>
              </a:rPr>
              <a:t>D’où vient le besoin de créer la charte ou le Code ? A quelles attentes répond ce texte </a:t>
            </a:r>
          </a:p>
          <a:p>
            <a:pPr algn="l"/>
            <a:r>
              <a:rPr lang="fr-FR" sz="2000" dirty="0" smtClean="0">
                <a:solidFill>
                  <a:schemeClr val="tx1"/>
                </a:solidFill>
              </a:rPr>
              <a:t>Rapport de la charte à la législation : La charte vise-t-elle a compléter ou clarifier la législation existante ou a-t-elle été créé pour combler un vide législatif ?</a:t>
            </a:r>
          </a:p>
          <a:p>
            <a:pPr algn="l">
              <a:spcBef>
                <a:spcPts val="600"/>
              </a:spcBef>
            </a:pPr>
            <a:r>
              <a:rPr lang="fr-FR" sz="2200" b="1" dirty="0" smtClean="0">
                <a:solidFill>
                  <a:schemeClr val="tx1"/>
                </a:solidFill>
              </a:rPr>
              <a:t>Acteurs</a:t>
            </a:r>
          </a:p>
          <a:p>
            <a:pPr algn="l"/>
            <a:r>
              <a:rPr lang="fr-FR" sz="2000" dirty="0" smtClean="0">
                <a:solidFill>
                  <a:schemeClr val="tx1"/>
                </a:solidFill>
              </a:rPr>
              <a:t>Quelles sont les personnes qui ont pris l’initiative de la création et quelles sont celles qui ont élaboré le texte</a:t>
            </a:r>
          </a:p>
          <a:p>
            <a:pPr algn="l"/>
            <a:r>
              <a:rPr lang="fr-FR" sz="2000" dirty="0" smtClean="0">
                <a:solidFill>
                  <a:schemeClr val="tx1"/>
                </a:solidFill>
              </a:rPr>
              <a:t>Quel a été le processus de désignation de ces personnes : choisies par qui ? élues par qui ? volontaires ou non ? </a:t>
            </a:r>
            <a:r>
              <a:rPr lang="fr-FR" sz="2000" dirty="0" err="1" smtClean="0">
                <a:solidFill>
                  <a:schemeClr val="tx1"/>
                </a:solidFill>
              </a:rPr>
              <a:t>autodésignées</a:t>
            </a:r>
            <a:r>
              <a:rPr lang="fr-FR" sz="2000" dirty="0" smtClean="0">
                <a:solidFill>
                  <a:schemeClr val="tx1"/>
                </a:solidFill>
              </a:rPr>
              <a:t> ? </a:t>
            </a:r>
          </a:p>
          <a:p>
            <a:pPr algn="l">
              <a:spcBef>
                <a:spcPts val="600"/>
              </a:spcBef>
            </a:pPr>
            <a:r>
              <a:rPr lang="fr-FR" sz="2200" b="1" dirty="0" smtClean="0">
                <a:solidFill>
                  <a:schemeClr val="tx1"/>
                </a:solidFill>
              </a:rPr>
              <a:t>Sources d’inspiration du texte</a:t>
            </a:r>
          </a:p>
          <a:p>
            <a:pPr algn="l"/>
            <a:r>
              <a:rPr lang="fr-FR" sz="2000" dirty="0" smtClean="0">
                <a:solidFill>
                  <a:schemeClr val="tx1"/>
                </a:solidFill>
              </a:rPr>
              <a:t>Rapport avec la législation : La charte est-elle une reprise ou un rappel de la législation existante ? </a:t>
            </a:r>
          </a:p>
          <a:p>
            <a:pPr algn="l"/>
            <a:r>
              <a:rPr lang="fr-FR" sz="2000" dirty="0" smtClean="0">
                <a:solidFill>
                  <a:schemeClr val="tx1"/>
                </a:solidFill>
              </a:rPr>
              <a:t>Rapport de la charte avec la pratique : la charte s’inspire-t-elle de l’observation de la pratique (questionnaires, témoignages, expériences personnelles). </a:t>
            </a:r>
          </a:p>
          <a:p>
            <a:pPr algn="l">
              <a:spcBef>
                <a:spcPts val="600"/>
              </a:spcBef>
            </a:pPr>
            <a:r>
              <a:rPr lang="fr-FR" sz="2200" b="1" dirty="0" smtClean="0">
                <a:solidFill>
                  <a:schemeClr val="tx1"/>
                </a:solidFill>
              </a:rPr>
              <a:t>Difficulté(s) rencontrées lors de l’élaboration</a:t>
            </a:r>
          </a:p>
          <a:p>
            <a:pPr algn="l"/>
            <a:r>
              <a:rPr lang="fr-FR" sz="2000" dirty="0" smtClean="0">
                <a:solidFill>
                  <a:schemeClr val="tx1"/>
                </a:solidFill>
              </a:rPr>
              <a:t>Le texte a-t-il été révisé ou est-il en cours de révision ? Un mécanisme de révision était-il prévu à l’origine du texte ?</a:t>
            </a:r>
          </a:p>
          <a:p>
            <a:pPr algn="l"/>
            <a:r>
              <a:rPr lang="fr-FR" sz="2000" dirty="0" smtClean="0">
                <a:solidFill>
                  <a:schemeClr val="tx1"/>
                </a:solidFill>
              </a:rPr>
              <a:t>Le texte a-t-il été soumis à la communauté scientifique concernée ?</a:t>
            </a:r>
          </a:p>
          <a:p>
            <a:pPr algn="l">
              <a:spcBef>
                <a:spcPts val="600"/>
              </a:spcBef>
            </a:pPr>
            <a:r>
              <a:rPr lang="fr-FR" sz="2200" b="1" dirty="0" smtClean="0">
                <a:solidFill>
                  <a:schemeClr val="tx1"/>
                </a:solidFill>
              </a:rPr>
              <a:t>Portée du texte</a:t>
            </a:r>
          </a:p>
          <a:p>
            <a:pPr algn="l"/>
            <a:r>
              <a:rPr lang="fr-FR" sz="2000" dirty="0" smtClean="0">
                <a:solidFill>
                  <a:schemeClr val="tx1"/>
                </a:solidFill>
              </a:rPr>
              <a:t>Public visé par la charte</a:t>
            </a:r>
          </a:p>
          <a:p>
            <a:pPr algn="l"/>
            <a:r>
              <a:rPr lang="fr-FR" sz="2000" dirty="0" smtClean="0">
                <a:solidFill>
                  <a:schemeClr val="tx1"/>
                </a:solidFill>
              </a:rPr>
              <a:t>Méthode de diffusion</a:t>
            </a:r>
          </a:p>
          <a:p>
            <a:pPr algn="l">
              <a:spcBef>
                <a:spcPts val="600"/>
              </a:spcBef>
            </a:pPr>
            <a:r>
              <a:rPr lang="fr-FR" sz="2200" b="1" dirty="0" smtClean="0">
                <a:solidFill>
                  <a:schemeClr val="tx1"/>
                </a:solidFill>
              </a:rPr>
              <a:t>Valeur ou force normative</a:t>
            </a:r>
          </a:p>
          <a:p>
            <a:pPr algn="l"/>
            <a:r>
              <a:rPr lang="fr-FR" sz="2000" dirty="0" smtClean="0">
                <a:solidFill>
                  <a:schemeClr val="tx1"/>
                </a:solidFill>
              </a:rPr>
              <a:t>La charte est-elle contraignante ou a-t-elle simplement une valeur pédagogique ?</a:t>
            </a:r>
          </a:p>
          <a:p>
            <a:pPr algn="l"/>
            <a:r>
              <a:rPr lang="fr-FR" sz="2000" dirty="0" smtClean="0">
                <a:solidFill>
                  <a:schemeClr val="tx1"/>
                </a:solidFill>
              </a:rPr>
              <a:t>Enjeu de l’adhésion à la charte (l’adhésion à la charte conditionne-t-elle l’octroi d’un avantage ou l’intégration dans un groupe ?)</a:t>
            </a:r>
          </a:p>
          <a:p>
            <a:pPr algn="l"/>
            <a:r>
              <a:rPr lang="fr-FR" sz="2000" dirty="0" smtClean="0">
                <a:solidFill>
                  <a:schemeClr val="tx1"/>
                </a:solidFill>
              </a:rPr>
              <a:t>Eventuellement, existence de sanctions ou autre mode de contrainte qui incite au respect de la charte.</a:t>
            </a:r>
          </a:p>
          <a:p>
            <a:pPr algn="l"/>
            <a:endParaRPr lang="fr-FR" sz="2000" dirty="0"/>
          </a:p>
        </p:txBody>
      </p:sp>
      <p:pic>
        <p:nvPicPr>
          <p:cNvPr id="4" name="Image 3" descr="Bandeau diaporama.jpg"/>
          <p:cNvPicPr>
            <a:picLocks noChangeAspect="1"/>
          </p:cNvPicPr>
          <p:nvPr>
            <p:custDataLst>
              <p:tags r:id="rId3"/>
            </p:custDataLst>
          </p:nvPr>
        </p:nvPicPr>
        <p:blipFill>
          <a:blip r:embed="rId6"/>
          <a:stretch>
            <a:fillRect/>
          </a:stretch>
        </p:blipFill>
        <p:spPr>
          <a:xfrm>
            <a:off x="428596" y="5929330"/>
            <a:ext cx="8429684" cy="7857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28596" y="142852"/>
            <a:ext cx="8229600" cy="511156"/>
          </a:xfrm>
        </p:spPr>
        <p:txBody>
          <a:bodyPr>
            <a:noAutofit/>
          </a:bodyPr>
          <a:lstStyle/>
          <a:p>
            <a:r>
              <a:rPr lang="fr-FR" sz="2800" dirty="0" smtClean="0"/>
              <a:t>Grilles d’analyses des chartes, codes et guides</a:t>
            </a:r>
            <a:endParaRPr lang="fr-FR" sz="2800" dirty="0"/>
          </a:p>
        </p:txBody>
      </p:sp>
      <p:sp>
        <p:nvSpPr>
          <p:cNvPr id="3" name="Espace réservé du contenu 2"/>
          <p:cNvSpPr>
            <a:spLocks noGrp="1"/>
          </p:cNvSpPr>
          <p:nvPr>
            <p:ph idx="1"/>
            <p:custDataLst>
              <p:tags r:id="rId2"/>
            </p:custDataLst>
          </p:nvPr>
        </p:nvSpPr>
        <p:spPr>
          <a:xfrm>
            <a:off x="214282" y="785794"/>
            <a:ext cx="8572560" cy="5214974"/>
          </a:xfrm>
        </p:spPr>
        <p:txBody>
          <a:bodyPr>
            <a:normAutofit lnSpcReduction="10000"/>
          </a:bodyPr>
          <a:lstStyle/>
          <a:p>
            <a:r>
              <a:rPr lang="fr-FR" sz="1600" b="1" i="1" cap="small" dirty="0">
                <a:solidFill>
                  <a:schemeClr val="tx2">
                    <a:lumMod val="60000"/>
                    <a:lumOff val="40000"/>
                  </a:schemeClr>
                </a:solidFill>
              </a:rPr>
              <a:t>Mise en œuvre des règles éthiques et déontologiques</a:t>
            </a:r>
            <a:endParaRPr lang="fr-FR" sz="1600" b="1" cap="small" dirty="0">
              <a:solidFill>
                <a:schemeClr val="tx2">
                  <a:lumMod val="60000"/>
                  <a:lumOff val="40000"/>
                </a:schemeClr>
              </a:solidFill>
            </a:endParaRPr>
          </a:p>
          <a:p>
            <a:pPr>
              <a:spcBef>
                <a:spcPts val="600"/>
              </a:spcBef>
            </a:pPr>
            <a:r>
              <a:rPr lang="fr-FR" sz="1400" b="1" cap="small" dirty="0"/>
              <a:t>L’organe de mise en œuvre de la règle éthique</a:t>
            </a:r>
          </a:p>
          <a:p>
            <a:r>
              <a:rPr lang="fr-FR" sz="1400" dirty="0"/>
              <a:t>Composition, place au sein de l’institution</a:t>
            </a:r>
          </a:p>
          <a:p>
            <a:r>
              <a:rPr lang="fr-FR" sz="1400" dirty="0"/>
              <a:t>L’organe est-il lié par une charte ou un Code ?</a:t>
            </a:r>
          </a:p>
          <a:p>
            <a:pPr>
              <a:spcBef>
                <a:spcPts val="600"/>
              </a:spcBef>
            </a:pPr>
            <a:r>
              <a:rPr lang="fr-FR" sz="1400" b="1" cap="small" dirty="0" smtClean="0"/>
              <a:t>Procédure </a:t>
            </a:r>
            <a:endParaRPr lang="fr-FR" sz="1400" b="1" cap="small" dirty="0"/>
          </a:p>
          <a:p>
            <a:r>
              <a:rPr lang="fr-FR" sz="1400" dirty="0"/>
              <a:t>Mécanisme de saisine du comité (dénonciation, </a:t>
            </a:r>
            <a:r>
              <a:rPr lang="fr-FR" sz="1400" dirty="0" err="1"/>
              <a:t>autosaisine</a:t>
            </a:r>
            <a:r>
              <a:rPr lang="fr-FR" sz="1400" dirty="0"/>
              <a:t>, saisine par la direction de l’institution, saisine pour avis par un chercheur).</a:t>
            </a:r>
          </a:p>
          <a:p>
            <a:r>
              <a:rPr lang="fr-FR" sz="1400" dirty="0"/>
              <a:t>Procédure d’examen de la demande</a:t>
            </a:r>
          </a:p>
          <a:p>
            <a:r>
              <a:rPr lang="fr-FR" sz="1400" dirty="0"/>
              <a:t>Lien éventuel entre la procédure éthique et une procédure juridique parallèle (action en justice).</a:t>
            </a:r>
          </a:p>
          <a:p>
            <a:r>
              <a:rPr lang="fr-FR" sz="1400" dirty="0"/>
              <a:t>Rapport du comité avec une instance disciplinaire</a:t>
            </a:r>
          </a:p>
          <a:p>
            <a:pPr>
              <a:spcBef>
                <a:spcPts val="600"/>
              </a:spcBef>
            </a:pPr>
            <a:r>
              <a:rPr lang="fr-FR" sz="1400" b="1" cap="small" dirty="0"/>
              <a:t>Respects des règles : sanctions, mesures d’incitation</a:t>
            </a:r>
          </a:p>
          <a:p>
            <a:r>
              <a:rPr lang="fr-FR" sz="1400" dirty="0"/>
              <a:t>Le non-respect de la charte est-il sanctionné ?</a:t>
            </a:r>
          </a:p>
          <a:p>
            <a:r>
              <a:rPr lang="fr-FR" sz="1400" dirty="0"/>
              <a:t>Ces sanctions ont-elles un caractère préventif ou répressif ? S’agit-il de mesures d’incitation ?</a:t>
            </a:r>
          </a:p>
          <a:p>
            <a:r>
              <a:rPr lang="fr-FR" sz="1400" dirty="0"/>
              <a:t>Existe-t-il une échelle des sanctions ?</a:t>
            </a:r>
          </a:p>
          <a:p>
            <a:r>
              <a:rPr lang="fr-FR" sz="1400" dirty="0"/>
              <a:t>Des sanctions ont-elles été prononcées dans la pratique ?</a:t>
            </a:r>
          </a:p>
          <a:p>
            <a:r>
              <a:rPr lang="fr-FR" sz="1400" dirty="0" smtClean="0"/>
              <a:t>Le </a:t>
            </a:r>
            <a:r>
              <a:rPr lang="fr-FR" sz="1400" dirty="0"/>
              <a:t>chercheur a-t-il une possibilité de régulariser la situation pour éviter la mise en œuvre de la sanction (procédure de médiation, de mise en conformité) ?</a:t>
            </a:r>
          </a:p>
          <a:p>
            <a:pPr>
              <a:spcBef>
                <a:spcPts val="600"/>
              </a:spcBef>
            </a:pPr>
            <a:r>
              <a:rPr lang="fr-FR" sz="1400" b="1" cap="small" dirty="0"/>
              <a:t>Jurisprudence</a:t>
            </a:r>
          </a:p>
          <a:p>
            <a:r>
              <a:rPr lang="fr-FR" sz="1400" dirty="0"/>
              <a:t>Existe-t-il un rapport d’activité ?</a:t>
            </a:r>
          </a:p>
          <a:p>
            <a:r>
              <a:rPr lang="fr-FR" sz="1400" dirty="0"/>
              <a:t>Les décisions du comité sont-elles confidentielles ou sont-elles rendues publiques ?</a:t>
            </a:r>
          </a:p>
          <a:p>
            <a:r>
              <a:rPr lang="fr-FR" sz="1400" dirty="0"/>
              <a:t>Le comité se sent-il lié par des décisions rendues précédemment ?</a:t>
            </a:r>
          </a:p>
          <a:p>
            <a:endParaRPr lang="fr-FR" sz="1100" dirty="0"/>
          </a:p>
        </p:txBody>
      </p:sp>
      <p:pic>
        <p:nvPicPr>
          <p:cNvPr id="4" name="Image 3" descr="Bandeau diaporama.jpg"/>
          <p:cNvPicPr>
            <a:picLocks noChangeAspect="1"/>
          </p:cNvPicPr>
          <p:nvPr>
            <p:custDataLst>
              <p:tags r:id="rId3"/>
            </p:custDataLst>
          </p:nvPr>
        </p:nvPicPr>
        <p:blipFill>
          <a:blip r:embed="rId6"/>
          <a:stretch>
            <a:fillRect/>
          </a:stretch>
        </p:blipFill>
        <p:spPr>
          <a:xfrm>
            <a:off x="428596" y="6072206"/>
            <a:ext cx="8429684" cy="78579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796908"/>
          </a:xfrm>
        </p:spPr>
        <p:txBody>
          <a:bodyPr>
            <a:normAutofit/>
          </a:bodyPr>
          <a:lstStyle/>
          <a:p>
            <a:r>
              <a:rPr lang="fr-FR" sz="2800" dirty="0" smtClean="0"/>
              <a:t>Les études étrangères</a:t>
            </a:r>
            <a:endParaRPr lang="fr-FR" sz="2800" dirty="0"/>
          </a:p>
        </p:txBody>
      </p:sp>
      <p:sp>
        <p:nvSpPr>
          <p:cNvPr id="3" name="Espace réservé du contenu 2"/>
          <p:cNvSpPr>
            <a:spLocks noGrp="1"/>
          </p:cNvSpPr>
          <p:nvPr>
            <p:ph idx="1"/>
            <p:custDataLst>
              <p:tags r:id="rId2"/>
            </p:custDataLst>
          </p:nvPr>
        </p:nvSpPr>
        <p:spPr>
          <a:xfrm>
            <a:off x="428596" y="1214423"/>
            <a:ext cx="8229600" cy="4429156"/>
          </a:xfrm>
        </p:spPr>
        <p:txBody>
          <a:bodyPr>
            <a:normAutofit/>
          </a:bodyPr>
          <a:lstStyle/>
          <a:p>
            <a:pPr>
              <a:buNone/>
            </a:pPr>
            <a:r>
              <a:rPr lang="fr-FR" sz="1800" b="1" dirty="0" smtClean="0"/>
              <a:t>Québec </a:t>
            </a:r>
          </a:p>
          <a:p>
            <a:pPr>
              <a:buFont typeface="Wingdings" pitchFamily="2" charset="2"/>
              <a:buChar char="q"/>
            </a:pPr>
            <a:r>
              <a:rPr lang="fr-FR" sz="1600" b="1" dirty="0" smtClean="0"/>
              <a:t>Le Rapport « </a:t>
            </a:r>
            <a:r>
              <a:rPr lang="fr-FR" sz="1600" b="1" dirty="0" err="1" smtClean="0"/>
              <a:t>Audy</a:t>
            </a:r>
            <a:r>
              <a:rPr lang="fr-FR" sz="1600" b="1" dirty="0" smtClean="0"/>
              <a:t> » : </a:t>
            </a:r>
          </a:p>
          <a:p>
            <a:pPr>
              <a:buNone/>
            </a:pPr>
            <a:r>
              <a:rPr lang="fr-FR" sz="1600" b="1" i="1" dirty="0" smtClean="0"/>
              <a:t>« Le </a:t>
            </a:r>
            <a:r>
              <a:rPr lang="fr-FR" sz="1600" b="1" i="1" dirty="0"/>
              <a:t>Plan d’action ministériel en éthique de la recherche </a:t>
            </a:r>
            <a:r>
              <a:rPr lang="fr-FR" sz="1600" b="1" i="1" dirty="0" smtClean="0"/>
              <a:t>et </a:t>
            </a:r>
            <a:r>
              <a:rPr lang="fr-FR" sz="1600" b="1" i="1" dirty="0"/>
              <a:t>en intégrité </a:t>
            </a:r>
            <a:r>
              <a:rPr lang="fr-FR" sz="1600" b="1" i="1" dirty="0" smtClean="0"/>
              <a:t>scientifique </a:t>
            </a:r>
            <a:r>
              <a:rPr lang="fr-FR" sz="1600" b="1" i="1" dirty="0"/>
              <a:t>: une entreprise insensée </a:t>
            </a:r>
            <a:r>
              <a:rPr lang="fr-FR" sz="1600" b="1" i="1" dirty="0" smtClean="0"/>
              <a:t>? », </a:t>
            </a:r>
          </a:p>
          <a:p>
            <a:pPr>
              <a:buNone/>
            </a:pPr>
            <a:r>
              <a:rPr lang="fr-FR" sz="1400" dirty="0" smtClean="0"/>
              <a:t>Rapport </a:t>
            </a:r>
            <a:r>
              <a:rPr lang="fr-FR" sz="1400" dirty="0"/>
              <a:t>d’enquête préparé par </a:t>
            </a:r>
            <a:r>
              <a:rPr lang="fr-FR" sz="1400" dirty="0" err="1" smtClean="0"/>
              <a:t>Sonya</a:t>
            </a:r>
            <a:r>
              <a:rPr lang="fr-FR" sz="1400" dirty="0" smtClean="0"/>
              <a:t> </a:t>
            </a:r>
            <a:r>
              <a:rPr lang="fr-FR" sz="1400" dirty="0" err="1" smtClean="0"/>
              <a:t>Audy</a:t>
            </a:r>
            <a:r>
              <a:rPr lang="fr-FR" sz="1400" dirty="0" smtClean="0"/>
              <a:t>, Consultante </a:t>
            </a:r>
            <a:r>
              <a:rPr lang="fr-FR" sz="1400" dirty="0"/>
              <a:t>en éthique </a:t>
            </a:r>
            <a:r>
              <a:rPr lang="fr-FR" sz="1400" dirty="0" smtClean="0"/>
              <a:t>pour </a:t>
            </a:r>
            <a:r>
              <a:rPr lang="fr-FR" sz="1400" dirty="0"/>
              <a:t>le compte de </a:t>
            </a:r>
            <a:r>
              <a:rPr lang="fr-FR" sz="1400" dirty="0" smtClean="0"/>
              <a:t>l’Unité </a:t>
            </a:r>
            <a:r>
              <a:rPr lang="fr-FR" sz="1400" dirty="0"/>
              <a:t>de l’éthique, </a:t>
            </a:r>
            <a:r>
              <a:rPr lang="fr-FR" sz="1400" dirty="0" smtClean="0"/>
              <a:t>Ministère </a:t>
            </a:r>
            <a:r>
              <a:rPr lang="fr-FR" sz="1400" dirty="0"/>
              <a:t>de la Santé et des Services </a:t>
            </a:r>
            <a:r>
              <a:rPr lang="fr-FR" sz="1400" dirty="0" smtClean="0"/>
              <a:t>sociaux, 3 </a:t>
            </a:r>
            <a:r>
              <a:rPr lang="fr-FR" sz="1400" dirty="0"/>
              <a:t>juin 2006 </a:t>
            </a:r>
            <a:endParaRPr lang="fr-FR" sz="1400" dirty="0" smtClean="0"/>
          </a:p>
          <a:p>
            <a:pPr>
              <a:buNone/>
            </a:pPr>
            <a:endParaRPr lang="fr-FR" sz="1400" dirty="0" smtClean="0"/>
          </a:p>
          <a:p>
            <a:pPr>
              <a:buFont typeface="Wingdings" pitchFamily="2" charset="2"/>
              <a:buChar char="q"/>
            </a:pPr>
            <a:r>
              <a:rPr lang="fr-FR" sz="1600" b="1" i="1" dirty="0" smtClean="0"/>
              <a:t>« L’inconduite en recherche,  enquête en sciences de l’administration »</a:t>
            </a:r>
          </a:p>
          <a:p>
            <a:pPr>
              <a:buNone/>
            </a:pPr>
            <a:r>
              <a:rPr lang="fr-FR" sz="1400" i="1" dirty="0" smtClean="0"/>
              <a:t>Par Pierre Cossette, Pr à l’Université du Québec, Montréal</a:t>
            </a:r>
          </a:p>
          <a:p>
            <a:pPr>
              <a:buNone/>
            </a:pPr>
            <a:endParaRPr lang="fr-FR" sz="1400" dirty="0"/>
          </a:p>
          <a:p>
            <a:pPr>
              <a:buNone/>
            </a:pPr>
            <a:r>
              <a:rPr lang="fr-FR" sz="1800" b="1" dirty="0" smtClean="0"/>
              <a:t>Union Européenne </a:t>
            </a:r>
          </a:p>
          <a:p>
            <a:pPr>
              <a:buFont typeface="Wingdings" pitchFamily="2" charset="2"/>
              <a:buChar char="q"/>
            </a:pPr>
            <a:r>
              <a:rPr lang="fr-FR" sz="1600" b="1" dirty="0" smtClean="0"/>
              <a:t>Le Rapport « </a:t>
            </a:r>
            <a:r>
              <a:rPr lang="fr-FR" sz="1600" b="1" dirty="0" err="1" smtClean="0"/>
              <a:t>Evers</a:t>
            </a:r>
            <a:r>
              <a:rPr lang="fr-FR" sz="1600" b="1" dirty="0" smtClean="0"/>
              <a:t> » : </a:t>
            </a:r>
          </a:p>
          <a:p>
            <a:pPr>
              <a:buNone/>
            </a:pPr>
            <a:r>
              <a:rPr lang="fr-FR" sz="1600" b="1" i="1" dirty="0" smtClean="0"/>
              <a:t>« Code of </a:t>
            </a:r>
            <a:r>
              <a:rPr lang="fr-FR" sz="1600" b="1" i="1" dirty="0" err="1" smtClean="0"/>
              <a:t>conduct</a:t>
            </a:r>
            <a:r>
              <a:rPr lang="fr-FR" sz="1600" b="1" i="1" dirty="0"/>
              <a:t> </a:t>
            </a:r>
            <a:r>
              <a:rPr lang="fr-FR" sz="1600" b="1" i="1" dirty="0" smtClean="0"/>
              <a:t>: standards for </a:t>
            </a:r>
            <a:r>
              <a:rPr lang="fr-FR" sz="1600" b="1" i="1" dirty="0" err="1" smtClean="0"/>
              <a:t>ethics</a:t>
            </a:r>
            <a:r>
              <a:rPr lang="fr-FR" sz="1600" b="1" i="1" dirty="0" smtClean="0"/>
              <a:t> in </a:t>
            </a:r>
            <a:r>
              <a:rPr lang="fr-FR" sz="1600" b="1" i="1" dirty="0" err="1" smtClean="0"/>
              <a:t>research</a:t>
            </a:r>
            <a:r>
              <a:rPr lang="fr-FR" sz="1600" b="1" i="1" dirty="0" smtClean="0"/>
              <a:t> »</a:t>
            </a:r>
          </a:p>
          <a:p>
            <a:pPr>
              <a:buNone/>
            </a:pPr>
            <a:r>
              <a:rPr lang="fr-FR" sz="1400" dirty="0" smtClean="0"/>
              <a:t>Par </a:t>
            </a:r>
            <a:r>
              <a:rPr lang="fr-FR" sz="1400" dirty="0"/>
              <a:t>Dr. </a:t>
            </a:r>
            <a:r>
              <a:rPr lang="fr-FR" sz="1400" dirty="0" err="1"/>
              <a:t>Kathinka</a:t>
            </a:r>
            <a:r>
              <a:rPr lang="fr-FR" sz="1400" dirty="0"/>
              <a:t> </a:t>
            </a:r>
            <a:r>
              <a:rPr lang="fr-FR" sz="1400" dirty="0" err="1" smtClean="0"/>
              <a:t>Evers</a:t>
            </a:r>
            <a:r>
              <a:rPr lang="fr-FR" sz="1400" dirty="0" smtClean="0"/>
              <a:t>, pour la commission européenne, 2003</a:t>
            </a:r>
          </a:p>
          <a:p>
            <a:pPr>
              <a:buNone/>
            </a:pPr>
            <a:endParaRPr lang="fr-FR" sz="1400" dirty="0"/>
          </a:p>
          <a:p>
            <a:pPr>
              <a:buNone/>
            </a:pPr>
            <a:endParaRPr lang="fr-FR" sz="1400" dirty="0" smtClean="0"/>
          </a:p>
          <a:p>
            <a:pPr>
              <a:buNone/>
            </a:pPr>
            <a:endParaRPr lang="fr-FR" sz="1400" dirty="0"/>
          </a:p>
          <a:p>
            <a:pPr>
              <a:buNone/>
            </a:pPr>
            <a:endParaRPr lang="fr-FR" sz="1400" dirty="0" smtClean="0"/>
          </a:p>
        </p:txBody>
      </p:sp>
      <p:pic>
        <p:nvPicPr>
          <p:cNvPr id="4" name="Image 3" descr="Bandeau diaporama.jpg"/>
          <p:cNvPicPr>
            <a:picLocks noChangeAspect="1"/>
          </p:cNvPicPr>
          <p:nvPr>
            <p:custDataLst>
              <p:tags r:id="rId3"/>
            </p:custDataLst>
          </p:nvPr>
        </p:nvPicPr>
        <p:blipFill>
          <a:blip r:embed="rId6"/>
          <a:stretch>
            <a:fillRect/>
          </a:stretch>
        </p:blipFill>
        <p:spPr>
          <a:xfrm>
            <a:off x="285720" y="5786454"/>
            <a:ext cx="8429684" cy="78579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500034" y="571480"/>
            <a:ext cx="8229600" cy="4768865"/>
          </a:xfrm>
        </p:spPr>
        <p:txBody>
          <a:bodyPr>
            <a:normAutofit fontScale="47500" lnSpcReduction="20000"/>
          </a:bodyPr>
          <a:lstStyle/>
          <a:p>
            <a:r>
              <a:rPr lang="fr-FR" sz="3800" b="1" dirty="0"/>
              <a:t>La France s'attaque à la fraude scientifique</a:t>
            </a:r>
            <a:endParaRPr lang="fr-FR" sz="3800" dirty="0"/>
          </a:p>
          <a:p>
            <a:endParaRPr lang="fr-FR" dirty="0" smtClean="0"/>
          </a:p>
          <a:p>
            <a:r>
              <a:rPr lang="fr-FR" dirty="0" smtClean="0"/>
              <a:t>LE </a:t>
            </a:r>
            <a:r>
              <a:rPr lang="fr-FR" dirty="0"/>
              <a:t>MONDE | 06.02.08 | 14h13  •  Mis à jour le 06.02.08 | 18h06</a:t>
            </a:r>
          </a:p>
          <a:p>
            <a:r>
              <a:rPr lang="fr-FR" dirty="0"/>
              <a:t> </a:t>
            </a:r>
          </a:p>
          <a:p>
            <a:pPr algn="just"/>
            <a:r>
              <a:rPr lang="fr-FR" b="1" dirty="0"/>
              <a:t>Le ministère de l'enseignement supérieur et de la recherche a demandé à Jean-Pierre Alix, du CNRS, d'établir un diagnostic sur l'« intégrité scientifique », et de proposer des remèdes.</a:t>
            </a:r>
          </a:p>
          <a:p>
            <a:r>
              <a:rPr lang="fr-FR" dirty="0"/>
              <a:t>  </a:t>
            </a:r>
          </a:p>
          <a:p>
            <a:pPr algn="just"/>
            <a:r>
              <a:rPr lang="fr-FR" dirty="0"/>
              <a:t>Tapez</a:t>
            </a:r>
            <a:r>
              <a:rPr lang="fr-FR" i="1" dirty="0"/>
              <a:t> "fraude"</a:t>
            </a:r>
            <a:r>
              <a:rPr lang="fr-FR" dirty="0"/>
              <a:t> sur Google et le moteur de recherche listera près de 2 millions de pages uniquement liées aux déboires de la Société générale. Ajoutez </a:t>
            </a:r>
            <a:r>
              <a:rPr lang="fr-FR" i="1" dirty="0"/>
              <a:t>"scientifique"</a:t>
            </a:r>
            <a:r>
              <a:rPr lang="fr-FR" dirty="0"/>
              <a:t> et l'écran annoncera seulement 250 000 références. Moins médiatisés que ceux de la finance, les errements de la science sont pourtant légion. Les cas les plus célèbres - ceux du biologiste sud-coréen </a:t>
            </a:r>
            <a:r>
              <a:rPr lang="fr-FR" dirty="0" err="1"/>
              <a:t>Hwang</a:t>
            </a:r>
            <a:r>
              <a:rPr lang="fr-FR" dirty="0"/>
              <a:t> </a:t>
            </a:r>
            <a:r>
              <a:rPr lang="fr-FR" dirty="0" err="1"/>
              <a:t>Woo</a:t>
            </a:r>
            <a:r>
              <a:rPr lang="fr-FR" dirty="0"/>
              <a:t>-</a:t>
            </a:r>
            <a:r>
              <a:rPr lang="fr-FR" dirty="0" err="1"/>
              <a:t>suk</a:t>
            </a:r>
            <a:r>
              <a:rPr lang="fr-FR" dirty="0"/>
              <a:t>, qui avait prétendu en 2004, à partir de résultats truqués, avoir réussi le premier clonage humain, ou celui du physicien </a:t>
            </a:r>
            <a:r>
              <a:rPr lang="fr-FR" dirty="0" err="1"/>
              <a:t>Hendrick</a:t>
            </a:r>
            <a:r>
              <a:rPr lang="fr-FR" dirty="0"/>
              <a:t> </a:t>
            </a:r>
            <a:r>
              <a:rPr lang="fr-FR" dirty="0" err="1"/>
              <a:t>Schön</a:t>
            </a:r>
            <a:r>
              <a:rPr lang="fr-FR" dirty="0"/>
              <a:t>, des Bell </a:t>
            </a:r>
            <a:r>
              <a:rPr lang="fr-FR" dirty="0" err="1"/>
              <a:t>Labs</a:t>
            </a:r>
            <a:r>
              <a:rPr lang="fr-FR" dirty="0"/>
              <a:t>, auteur d'au moins seize articles "bidonnés" entre 1998 et 2001 - ne sont que les arbres cachant la foret Le problème est suffisamment sérieux pour que le ministère de l'enseignement supérieur et de la recherche ait confié à un cadre du CNRS, Jean-Pierre Alix, chargé des relations science-société, une mission sur </a:t>
            </a:r>
            <a:r>
              <a:rPr lang="fr-FR" i="1" dirty="0"/>
              <a:t>"l'intégrité scientifique"</a:t>
            </a:r>
            <a:r>
              <a:rPr lang="fr-FR" dirty="0"/>
              <a:t>. Avec un double objectif : établir un diagnostic et proposer des remèdes</a:t>
            </a:r>
            <a:r>
              <a:rPr lang="fr-FR" dirty="0" smtClean="0"/>
              <a:t>.</a:t>
            </a:r>
          </a:p>
          <a:p>
            <a:pPr algn="just"/>
            <a:r>
              <a:rPr lang="fr-FR" b="1" dirty="0"/>
              <a:t>Les statistiques sur les pratiques frauduleuses sont très lacunaires. En France, elles sont absentes</a:t>
            </a:r>
            <a:r>
              <a:rPr lang="fr-FR" dirty="0"/>
              <a:t>. D'autant que la ligne de démarcation entre le péché véniel (présentation de données partielles, emprunt ponctuel à un autre auteur...) et la faute caractérisée (fabrication de résultats, falsification ou plagiat) n'est pas clairement définie. </a:t>
            </a:r>
          </a:p>
          <a:p>
            <a:endParaRPr lang="fr-FR" dirty="0"/>
          </a:p>
        </p:txBody>
      </p:sp>
      <p:pic>
        <p:nvPicPr>
          <p:cNvPr id="4" name="Image 3" descr="Bandeau diaporama.jpg"/>
          <p:cNvPicPr>
            <a:picLocks noChangeAspect="1"/>
          </p:cNvPicPr>
          <p:nvPr>
            <p:custDataLst>
              <p:tags r:id="rId2"/>
            </p:custDataLst>
          </p:nvPr>
        </p:nvPicPr>
        <p:blipFill>
          <a:blip r:embed="rId5"/>
          <a:stretch>
            <a:fillRect/>
          </a:stretch>
        </p:blipFill>
        <p:spPr>
          <a:xfrm>
            <a:off x="428596" y="5715016"/>
            <a:ext cx="8429684" cy="78579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L’affaire </a:t>
            </a:r>
            <a:r>
              <a:rPr lang="fr-FR" dirty="0" err="1" smtClean="0"/>
              <a:t>Hwang</a:t>
            </a:r>
            <a:endParaRPr lang="fr-FR" dirty="0"/>
          </a:p>
        </p:txBody>
      </p:sp>
      <p:sp>
        <p:nvSpPr>
          <p:cNvPr id="3" name="Espace réservé du contenu 2"/>
          <p:cNvSpPr>
            <a:spLocks noGrp="1"/>
          </p:cNvSpPr>
          <p:nvPr>
            <p:ph idx="1"/>
            <p:custDataLst>
              <p:tags r:id="rId2"/>
            </p:custDataLst>
          </p:nvPr>
        </p:nvSpPr>
        <p:spPr>
          <a:xfrm>
            <a:off x="500034" y="1428737"/>
            <a:ext cx="8229600" cy="3929090"/>
          </a:xfrm>
        </p:spPr>
        <p:txBody>
          <a:bodyPr>
            <a:normAutofit/>
          </a:bodyPr>
          <a:lstStyle/>
          <a:p>
            <a:endParaRPr lang="fr-FR" dirty="0" smtClean="0"/>
          </a:p>
          <a:p>
            <a:endParaRPr lang="fr-FR" b="1" dirty="0" smtClean="0"/>
          </a:p>
          <a:p>
            <a:endParaRPr lang="fr-FR" sz="1500" b="1" dirty="0" smtClean="0"/>
          </a:p>
          <a:p>
            <a:endParaRPr lang="fr-FR" sz="1500" b="1" dirty="0"/>
          </a:p>
          <a:p>
            <a:endParaRPr lang="fr-FR" sz="1500" b="1" dirty="0" smtClean="0"/>
          </a:p>
          <a:p>
            <a:endParaRPr lang="fr-FR" sz="1500" b="1" dirty="0"/>
          </a:p>
          <a:p>
            <a:endParaRPr lang="fr-FR" sz="1500" b="1" dirty="0" smtClean="0"/>
          </a:p>
          <a:p>
            <a:r>
              <a:rPr lang="fr-FR" sz="1500" b="1" dirty="0" smtClean="0"/>
              <a:t>Timbre émis en l’honneur du Professeur </a:t>
            </a:r>
            <a:r>
              <a:rPr lang="fr-FR" sz="1500" b="1" dirty="0" err="1" smtClean="0"/>
              <a:t>Hwang</a:t>
            </a:r>
            <a:r>
              <a:rPr lang="fr-FR" sz="1500" b="1" dirty="0" smtClean="0"/>
              <a:t> par les postes coréennes en février 2005.</a:t>
            </a:r>
          </a:p>
          <a:p>
            <a:r>
              <a:rPr lang="fr-FR" sz="1500" b="1" dirty="0" smtClean="0"/>
              <a:t> À gauche, un ovule maintenu par une pipette et en cours d’injection ; au centre et à droite, un paralytique (que l’on imagine guéri grâce au clonage thérapeutique) se lève de son fauteuil roulant pour aller embrasser sa dulcinée</a:t>
            </a:r>
            <a:r>
              <a:rPr lang="fr-FR" sz="1500" dirty="0" smtClean="0"/>
              <a:t> </a:t>
            </a:r>
          </a:p>
          <a:p>
            <a:endParaRPr lang="fr-FR" dirty="0"/>
          </a:p>
          <a:p>
            <a:endParaRPr lang="fr-FR" dirty="0" smtClean="0"/>
          </a:p>
          <a:p>
            <a:endParaRPr lang="fr-FR" dirty="0"/>
          </a:p>
          <a:p>
            <a:endParaRPr lang="fr-FR" dirty="0"/>
          </a:p>
        </p:txBody>
      </p:sp>
      <p:pic>
        <p:nvPicPr>
          <p:cNvPr id="4" name="Picture 4" descr="(JPEG)"/>
          <p:cNvPicPr>
            <a:picLocks noChangeAspect="1" noChangeArrowheads="1"/>
          </p:cNvPicPr>
          <p:nvPr>
            <p:custDataLst>
              <p:tags r:id="rId3"/>
            </p:custDataLst>
          </p:nvPr>
        </p:nvPicPr>
        <p:blipFill>
          <a:blip r:embed="rId7"/>
          <a:srcRect/>
          <a:stretch>
            <a:fillRect/>
          </a:stretch>
        </p:blipFill>
        <p:spPr bwMode="auto">
          <a:xfrm>
            <a:off x="2285984" y="2000239"/>
            <a:ext cx="3857652" cy="1733877"/>
          </a:xfrm>
          <a:prstGeom prst="rect">
            <a:avLst/>
          </a:prstGeom>
          <a:noFill/>
          <a:ln w="9525">
            <a:noFill/>
            <a:miter lim="800000"/>
            <a:headEnd/>
            <a:tailEnd/>
          </a:ln>
        </p:spPr>
      </p:pic>
      <p:pic>
        <p:nvPicPr>
          <p:cNvPr id="5" name="Image 4" descr="Bandeau diaporama.jpg"/>
          <p:cNvPicPr>
            <a:picLocks noChangeAspect="1"/>
          </p:cNvPicPr>
          <p:nvPr>
            <p:custDataLst>
              <p:tags r:id="rId4"/>
            </p:custDataLst>
          </p:nvPr>
        </p:nvPicPr>
        <p:blipFill>
          <a:blip r:embed="rId8"/>
          <a:stretch>
            <a:fillRect/>
          </a:stretch>
        </p:blipFill>
        <p:spPr>
          <a:xfrm>
            <a:off x="428596" y="5786454"/>
            <a:ext cx="8429684" cy="78579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l"/>
            <a:r>
              <a:rPr lang="fr-FR" sz="1600" b="1" dirty="0" smtClean="0"/>
              <a:t>Principes et bonnes pratiques cliniques pour les recherches biomédicales portant sur les médicaments à usage humain</a:t>
            </a:r>
            <a:r>
              <a:rPr lang="fr-FR" sz="1600" dirty="0" smtClean="0"/>
              <a:t/>
            </a:r>
            <a:br>
              <a:rPr lang="fr-FR" sz="1600" dirty="0" smtClean="0"/>
            </a:br>
            <a:r>
              <a:rPr lang="fr-FR" sz="1600" dirty="0" smtClean="0"/>
              <a:t>Agence française de sécurité sanitaire des produits de santé (AFSSAPS)</a:t>
            </a:r>
            <a:endParaRPr lang="fr-FR" sz="1600" dirty="0"/>
          </a:p>
        </p:txBody>
      </p:sp>
      <p:sp>
        <p:nvSpPr>
          <p:cNvPr id="3" name="Espace réservé du contenu 2"/>
          <p:cNvSpPr>
            <a:spLocks noGrp="1"/>
          </p:cNvSpPr>
          <p:nvPr>
            <p:ph idx="1"/>
            <p:custDataLst>
              <p:tags r:id="rId2"/>
            </p:custDataLst>
          </p:nvPr>
        </p:nvSpPr>
        <p:spPr>
          <a:xfrm>
            <a:off x="357158" y="1285860"/>
            <a:ext cx="8229600" cy="4525963"/>
          </a:xfrm>
        </p:spPr>
        <p:txBody>
          <a:bodyPr>
            <a:normAutofit/>
          </a:bodyPr>
          <a:lstStyle/>
          <a:p>
            <a:r>
              <a:rPr lang="fr-FR" sz="1400" b="1" dirty="0" smtClean="0"/>
              <a:t>2.1</a:t>
            </a:r>
            <a:r>
              <a:rPr lang="fr-FR" sz="1400" dirty="0" smtClean="0"/>
              <a:t> </a:t>
            </a:r>
            <a:r>
              <a:rPr lang="fr-FR" sz="1400" u="sng" dirty="0" smtClean="0"/>
              <a:t>Les recherches biomédicales portant sur des médicaments à usage humain sont réalisées conformément aux dispositions législatives et réglementaires en vigueur</a:t>
            </a:r>
            <a:r>
              <a:rPr lang="fr-FR" sz="1400" dirty="0" smtClean="0"/>
              <a:t> et dans le respect des présentes règles de bonnes pratiques cliniques. Les recherches biomédicales sont également menées dans le respect de la déclaration d’Helsinki sur les principes éthiques applicables adoptées par l’assemblée générale de l’association médicale mondiale dans sa version en vigueur.</a:t>
            </a:r>
          </a:p>
          <a:p>
            <a:r>
              <a:rPr lang="fr-FR" sz="1400" b="1" dirty="0" smtClean="0"/>
              <a:t>2.2 </a:t>
            </a:r>
            <a:r>
              <a:rPr lang="fr-FR" sz="1400" u="sng" dirty="0" smtClean="0"/>
              <a:t>Conformément à l’article L.1121-2 du code de la santé publique</a:t>
            </a:r>
            <a:r>
              <a:rPr lang="fr-FR" sz="1400" dirty="0" smtClean="0"/>
              <a:t>, aucune recherche biomédicale portant sur un médicament ne peut être effectuée sur l’être humain :</a:t>
            </a:r>
          </a:p>
          <a:p>
            <a:r>
              <a:rPr lang="fr-FR" sz="1400" dirty="0" smtClean="0"/>
              <a:t>- si le risque prévisible encouru par les personnes qui se prêtent à la recherche est hors de proportion avec le bénéfice escompté pour ces personnes ou l’intérêt de cette recherche ;</a:t>
            </a:r>
          </a:p>
          <a:p>
            <a:r>
              <a:rPr lang="fr-FR" sz="1400" dirty="0" smtClean="0"/>
              <a:t>- si elle ne vise pas à étendre la connaissance scientifique de l’être humain et les moyens</a:t>
            </a:r>
          </a:p>
          <a:p>
            <a:r>
              <a:rPr lang="fr-FR" sz="1400" dirty="0" smtClean="0"/>
              <a:t>susceptibles d’améliorer sa condition ;</a:t>
            </a:r>
          </a:p>
          <a:p>
            <a:r>
              <a:rPr lang="fr-FR" sz="1400" dirty="0" smtClean="0"/>
              <a:t>- si la recherche n’a pas été conçue de telle façon que soient réduits au minimum la douleur, les désagréments, la peur et tout autre inconvénient prévisible lié à la maladie ou à la recherche, en tenant compte particulièrement du degré de maturité pour les mineurs et de la capacité de compréhension pour les majeurs hors d’état d’exprimer leur consentement.</a:t>
            </a:r>
          </a:p>
          <a:p>
            <a:r>
              <a:rPr lang="fr-FR" sz="1400" b="1" dirty="0" smtClean="0"/>
              <a:t>2.5</a:t>
            </a:r>
            <a:r>
              <a:rPr lang="fr-FR" sz="1400" dirty="0" smtClean="0"/>
              <a:t>. Toute recherche biomédicale portant sur un médicament est scientifiquement fondée et décrite </a:t>
            </a:r>
            <a:r>
              <a:rPr lang="fr-FR" sz="1400" u="sng" dirty="0" smtClean="0"/>
              <a:t>dans un protocole clair et détaillé.</a:t>
            </a:r>
          </a:p>
          <a:p>
            <a:endParaRPr lang="fr-FR" sz="1400" dirty="0"/>
          </a:p>
        </p:txBody>
      </p:sp>
      <p:pic>
        <p:nvPicPr>
          <p:cNvPr id="4" name="Image 3" descr="Bandeau diaporama.jpg"/>
          <p:cNvPicPr>
            <a:picLocks noChangeAspect="1"/>
          </p:cNvPicPr>
          <p:nvPr>
            <p:custDataLst>
              <p:tags r:id="rId3"/>
            </p:custDataLst>
          </p:nvPr>
        </p:nvPicPr>
        <p:blipFill>
          <a:blip r:embed="rId6"/>
          <a:stretch>
            <a:fillRect/>
          </a:stretch>
        </p:blipFill>
        <p:spPr>
          <a:xfrm>
            <a:off x="285720" y="5786454"/>
            <a:ext cx="8429684" cy="78579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1600200"/>
            <a:ext cx="1900222" cy="4525963"/>
          </a:xfrm>
        </p:spPr>
        <p:txBody>
          <a:bodyPr/>
          <a:lstStyle/>
          <a:p>
            <a:pPr>
              <a:buNone/>
            </a:pPr>
            <a:r>
              <a:rPr lang="fr-FR" dirty="0" smtClean="0"/>
              <a:t>				</a:t>
            </a:r>
            <a:endParaRPr lang="fr-FR" dirty="0"/>
          </a:p>
        </p:txBody>
      </p:sp>
      <p:pic>
        <p:nvPicPr>
          <p:cNvPr id="1026" name="Picture 2"/>
          <p:cNvPicPr>
            <a:picLocks noChangeAspect="1" noChangeArrowheads="1"/>
          </p:cNvPicPr>
          <p:nvPr>
            <p:custDataLst>
              <p:tags r:id="rId2"/>
            </p:custDataLst>
          </p:nvPr>
        </p:nvPicPr>
        <p:blipFill>
          <a:blip r:embed="rId12"/>
          <a:srcRect/>
          <a:stretch>
            <a:fillRect/>
          </a:stretch>
        </p:blipFill>
        <p:spPr bwMode="auto">
          <a:xfrm>
            <a:off x="785786" y="2285992"/>
            <a:ext cx="1714512" cy="3567817"/>
          </a:xfrm>
          <a:prstGeom prst="rect">
            <a:avLst/>
          </a:prstGeom>
          <a:noFill/>
          <a:ln w="9525">
            <a:noFill/>
            <a:miter lim="800000"/>
            <a:headEnd/>
            <a:tailEnd/>
          </a:ln>
          <a:effectLst/>
        </p:spPr>
      </p:pic>
      <p:sp>
        <p:nvSpPr>
          <p:cNvPr id="6" name="ZoneTexte 5"/>
          <p:cNvSpPr txBox="1"/>
          <p:nvPr>
            <p:custDataLst>
              <p:tags r:id="rId3"/>
            </p:custDataLst>
          </p:nvPr>
        </p:nvSpPr>
        <p:spPr>
          <a:xfrm>
            <a:off x="2643174" y="1714488"/>
            <a:ext cx="6072230" cy="369332"/>
          </a:xfrm>
          <a:prstGeom prst="rect">
            <a:avLst/>
          </a:prstGeom>
          <a:noFill/>
        </p:spPr>
        <p:txBody>
          <a:bodyPr wrap="square" rtlCol="0">
            <a:spAutoFit/>
          </a:bodyPr>
          <a:lstStyle/>
          <a:p>
            <a:endParaRPr lang="fr-FR" dirty="0"/>
          </a:p>
        </p:txBody>
      </p:sp>
      <p:sp>
        <p:nvSpPr>
          <p:cNvPr id="7" name="ZoneTexte 6"/>
          <p:cNvSpPr txBox="1"/>
          <p:nvPr>
            <p:custDataLst>
              <p:tags r:id="rId4"/>
            </p:custDataLst>
          </p:nvPr>
        </p:nvSpPr>
        <p:spPr>
          <a:xfrm>
            <a:off x="2643174" y="2143116"/>
            <a:ext cx="6081754" cy="4493538"/>
          </a:xfrm>
          <a:prstGeom prst="rect">
            <a:avLst/>
          </a:prstGeom>
          <a:noFill/>
        </p:spPr>
        <p:txBody>
          <a:bodyPr wrap="square" rtlCol="0">
            <a:spAutoFit/>
          </a:bodyPr>
          <a:lstStyle/>
          <a:p>
            <a:r>
              <a:rPr lang="fr-FR" sz="1600" b="1" dirty="0" smtClean="0"/>
              <a:t>Circulaire relative à la résorption des libéralités des doctorants et post-doctorants (20 octobre 2006)</a:t>
            </a:r>
          </a:p>
          <a:p>
            <a:endParaRPr lang="fr-FR" sz="1600" b="1" u="sng" dirty="0" smtClean="0"/>
          </a:p>
          <a:p>
            <a:r>
              <a:rPr lang="fr-FR" sz="1400" u="sng" dirty="0" smtClean="0"/>
              <a:t>Vous avez été nombreux à adhérer à la charte européenne du chercheur </a:t>
            </a:r>
            <a:r>
              <a:rPr lang="fr-FR" sz="1400" dirty="0" smtClean="0"/>
              <a:t>qui a donné lieu à la recommandation de la commission européenne du 11 mars 2005 selon laquelle « les États membres s'efforcent de veiller à ce que les chercheurs bénéficient de la couverture adéquate en matière de sécurité sociale ».</a:t>
            </a:r>
          </a:p>
          <a:p>
            <a:endParaRPr lang="fr-FR" sz="1400" dirty="0" smtClean="0"/>
          </a:p>
          <a:p>
            <a:r>
              <a:rPr lang="fr-FR" sz="1400" u="sng" dirty="0" smtClean="0"/>
              <a:t>À ce jour, il semble que de nombreux doctorants et post-doctorants travaillant dans vos laboratoires perçoivent encore une rémunération </a:t>
            </a:r>
            <a:r>
              <a:rPr lang="fr-FR" sz="1400" dirty="0" smtClean="0"/>
              <a:t>provenant notamment d'associations à but non lucratif, de fondations ou d'organismes caritatifs </a:t>
            </a:r>
            <a:r>
              <a:rPr lang="fr-FR" sz="1400" u="sng" dirty="0" smtClean="0"/>
              <a:t>sans bénéficier d'une couverture sociale complète</a:t>
            </a:r>
            <a:r>
              <a:rPr lang="fr-FR" sz="1400" dirty="0" smtClean="0"/>
              <a:t>.</a:t>
            </a:r>
          </a:p>
          <a:p>
            <a:endParaRPr lang="fr-FR" sz="1400" dirty="0" smtClean="0"/>
          </a:p>
          <a:p>
            <a:r>
              <a:rPr lang="fr-FR" sz="1400" b="1" u="sng" dirty="0" smtClean="0"/>
              <a:t>Cette situation n'est acceptable ni sur le plan légal, ni sur le plan éthique</a:t>
            </a:r>
            <a:r>
              <a:rPr lang="fr-FR" sz="1400" b="1" dirty="0" smtClean="0"/>
              <a:t> </a:t>
            </a:r>
            <a:r>
              <a:rPr lang="fr-FR" sz="1400" dirty="0" smtClean="0"/>
              <a:t>pour de jeunes chercheurs, doctorants ou post-doctorants, effectuant des travaux dans des structures publiques grâce au soutien financier d'organismes extérieurs. Exerçant une activité professionnelle de recherche dans des conditions qui les placent dans un lien de subordination direct à votre égard, ces agents doivent pouvoir disposer d'un contrat de travail, au même titre que l'ensemble de vos collaborateurs.</a:t>
            </a:r>
            <a:endParaRPr lang="fr-FR" sz="1400" dirty="0"/>
          </a:p>
        </p:txBody>
      </p:sp>
      <p:sp>
        <p:nvSpPr>
          <p:cNvPr id="8" name="ZoneTexte 7"/>
          <p:cNvSpPr txBox="1"/>
          <p:nvPr>
            <p:custDataLst>
              <p:tags r:id="rId5"/>
            </p:custDataLst>
          </p:nvPr>
        </p:nvSpPr>
        <p:spPr>
          <a:xfrm>
            <a:off x="2786050" y="357166"/>
            <a:ext cx="5786478" cy="1569660"/>
          </a:xfrm>
          <a:prstGeom prst="rect">
            <a:avLst/>
          </a:prstGeom>
          <a:noFill/>
        </p:spPr>
        <p:txBody>
          <a:bodyPr wrap="square" rtlCol="0">
            <a:spAutoFit/>
          </a:bodyPr>
          <a:lstStyle/>
          <a:p>
            <a:r>
              <a:rPr lang="fr-FR" sz="1600" b="1" dirty="0" smtClean="0"/>
              <a:t>Charte européenne du chercheur</a:t>
            </a:r>
          </a:p>
          <a:p>
            <a:r>
              <a:rPr lang="fr-FR" sz="1600" b="1" dirty="0" smtClean="0"/>
              <a:t>Recommandation de la Commission européenne</a:t>
            </a:r>
          </a:p>
          <a:p>
            <a:endParaRPr lang="fr-FR" sz="1600" b="1" dirty="0" smtClean="0"/>
          </a:p>
          <a:p>
            <a:r>
              <a:rPr lang="fr-FR" sz="1600" dirty="0" smtClean="0"/>
              <a:t>7</a:t>
            </a:r>
            <a:r>
              <a:rPr lang="fr-FR" sz="1600" dirty="0"/>
              <a:t>. </a:t>
            </a:r>
            <a:r>
              <a:rPr lang="fr-FR" sz="1600" i="1" dirty="0" smtClean="0"/>
              <a:t>« Les </a:t>
            </a:r>
            <a:r>
              <a:rPr lang="fr-FR" sz="1600" i="1" dirty="0"/>
              <a:t>États membres s’efforcent de veiller à ce que les chercheurs </a:t>
            </a:r>
            <a:r>
              <a:rPr lang="fr-FR" sz="1600" i="1" dirty="0" smtClean="0"/>
              <a:t>bénéficient de </a:t>
            </a:r>
            <a:r>
              <a:rPr lang="fr-FR" sz="1600" i="1" dirty="0"/>
              <a:t>la couverture adéquate en matière de sécurité sociale </a:t>
            </a:r>
            <a:r>
              <a:rPr lang="fr-FR" sz="1600" i="1" dirty="0" smtClean="0"/>
              <a:t>selon leur </a:t>
            </a:r>
            <a:r>
              <a:rPr lang="fr-FR" sz="1600" i="1" dirty="0"/>
              <a:t>statut juridique</a:t>
            </a:r>
            <a:r>
              <a:rPr lang="fr-FR" sz="1600" i="1" dirty="0" smtClean="0"/>
              <a:t>. »</a:t>
            </a:r>
            <a:endParaRPr lang="fr-FR" sz="1600" i="1" dirty="0"/>
          </a:p>
        </p:txBody>
      </p:sp>
      <p:pic>
        <p:nvPicPr>
          <p:cNvPr id="9" name="Image 8" descr="image charte européenne des chercheurs.jpg"/>
          <p:cNvPicPr>
            <a:picLocks noChangeAspect="1"/>
          </p:cNvPicPr>
          <p:nvPr>
            <p:custDataLst>
              <p:tags r:id="rId6"/>
            </p:custDataLst>
          </p:nvPr>
        </p:nvPicPr>
        <p:blipFill>
          <a:blip r:embed="rId13" cstate="print"/>
          <a:stretch>
            <a:fillRect/>
          </a:stretch>
        </p:blipFill>
        <p:spPr>
          <a:xfrm>
            <a:off x="857224" y="214290"/>
            <a:ext cx="1714512" cy="1720957"/>
          </a:xfrm>
          <a:prstGeom prst="rect">
            <a:avLst/>
          </a:prstGeom>
        </p:spPr>
      </p:pic>
      <p:cxnSp>
        <p:nvCxnSpPr>
          <p:cNvPr id="11" name="Connecteur droit 10"/>
          <p:cNvCxnSpPr/>
          <p:nvPr>
            <p:custDataLst>
              <p:tags r:id="rId7"/>
            </p:custDataLst>
          </p:nvPr>
        </p:nvCxnSpPr>
        <p:spPr>
          <a:xfrm>
            <a:off x="785786" y="2071678"/>
            <a:ext cx="78581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custDataLst>
              <p:tags r:id="rId8"/>
            </p:custDataLst>
          </p:nvPr>
        </p:nvCxnSpPr>
        <p:spPr>
          <a:xfrm rot="5400000">
            <a:off x="-2393205" y="3393281"/>
            <a:ext cx="635798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custDataLst>
              <p:tags r:id="rId9"/>
            </p:custDataLst>
          </p:nvPr>
        </p:nvCxnSpPr>
        <p:spPr>
          <a:xfrm rot="5400000">
            <a:off x="-500098" y="3357562"/>
            <a:ext cx="628654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ègle des 3 R.jpg"/>
          <p:cNvPicPr>
            <a:picLocks noChangeAspect="1"/>
          </p:cNvPicPr>
          <p:nvPr>
            <p:custDataLst>
              <p:tags r:id="rId1"/>
            </p:custDataLst>
          </p:nvPr>
        </p:nvPicPr>
        <p:blipFill>
          <a:blip r:embed="rId4"/>
          <a:stretch>
            <a:fillRect/>
          </a:stretch>
        </p:blipFill>
        <p:spPr>
          <a:xfrm>
            <a:off x="125070" y="0"/>
            <a:ext cx="8893860" cy="685800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TotalTime>
  <Words>482</Words>
  <Application>Microsoft Office PowerPoint</Application>
  <PresentationFormat>Affichage à l'écran (4:3)</PresentationFormat>
  <Paragraphs>114</Paragraphs>
  <Slides>11</Slides>
  <Notes>11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Grilles d’analyses des chartes, codes et guides</vt:lpstr>
      <vt:lpstr>Grilles d’analyses des chartes, codes et guides</vt:lpstr>
      <vt:lpstr>Les études étrangères</vt:lpstr>
      <vt:lpstr>Diapositive 5</vt:lpstr>
      <vt:lpstr>L’affaire Hwang</vt:lpstr>
      <vt:lpstr>Principes et bonnes pratiques cliniques pour les recherches biomédicales portant sur les médicaments à usage humain Agence française de sécurité sanitaire des produits de santé (AFSSAPS)</vt:lpstr>
      <vt:lpstr>Diapositive 8</vt:lpstr>
      <vt:lpstr>Diapositive 9</vt:lpstr>
      <vt:lpstr>Diapositive 10</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Etienne</dc:creator>
  <cp:lastModifiedBy>chapoutc</cp:lastModifiedBy>
  <cp:revision>97</cp:revision>
  <dcterms:created xsi:type="dcterms:W3CDTF">2008-04-22T08:07:29Z</dcterms:created>
  <dcterms:modified xsi:type="dcterms:W3CDTF">2008-06-02T07:07:00Z</dcterms:modified>
</cp:coreProperties>
</file>